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Lst>
  <p:sldSz cx="6858000" cy="9906000" type="A4"/>
  <p:notesSz cx="6797675" cy="9926638"/>
  <p:defaultTextStyle>
    <a:defPPr>
      <a:defRPr lang="en-US"/>
    </a:defPPr>
    <a:lvl1pPr marL="0" algn="l" defTabSz="957816" rtl="0" eaLnBrk="1" latinLnBrk="0" hangingPunct="1">
      <a:defRPr sz="1900" kern="1200">
        <a:solidFill>
          <a:schemeClr val="tx1"/>
        </a:solidFill>
        <a:latin typeface="+mn-lt"/>
        <a:ea typeface="+mn-ea"/>
        <a:cs typeface="+mn-cs"/>
      </a:defRPr>
    </a:lvl1pPr>
    <a:lvl2pPr marL="478908" algn="l" defTabSz="957816" rtl="0" eaLnBrk="1" latinLnBrk="0" hangingPunct="1">
      <a:defRPr sz="1900" kern="1200">
        <a:solidFill>
          <a:schemeClr val="tx1"/>
        </a:solidFill>
        <a:latin typeface="+mn-lt"/>
        <a:ea typeface="+mn-ea"/>
        <a:cs typeface="+mn-cs"/>
      </a:defRPr>
    </a:lvl2pPr>
    <a:lvl3pPr marL="957816" algn="l" defTabSz="957816" rtl="0" eaLnBrk="1" latinLnBrk="0" hangingPunct="1">
      <a:defRPr sz="1900" kern="1200">
        <a:solidFill>
          <a:schemeClr val="tx1"/>
        </a:solidFill>
        <a:latin typeface="+mn-lt"/>
        <a:ea typeface="+mn-ea"/>
        <a:cs typeface="+mn-cs"/>
      </a:defRPr>
    </a:lvl3pPr>
    <a:lvl4pPr marL="1436724" algn="l" defTabSz="957816" rtl="0" eaLnBrk="1" latinLnBrk="0" hangingPunct="1">
      <a:defRPr sz="1900" kern="1200">
        <a:solidFill>
          <a:schemeClr val="tx1"/>
        </a:solidFill>
        <a:latin typeface="+mn-lt"/>
        <a:ea typeface="+mn-ea"/>
        <a:cs typeface="+mn-cs"/>
      </a:defRPr>
    </a:lvl4pPr>
    <a:lvl5pPr marL="1915631" algn="l" defTabSz="957816" rtl="0" eaLnBrk="1" latinLnBrk="0" hangingPunct="1">
      <a:defRPr sz="1900" kern="1200">
        <a:solidFill>
          <a:schemeClr val="tx1"/>
        </a:solidFill>
        <a:latin typeface="+mn-lt"/>
        <a:ea typeface="+mn-ea"/>
        <a:cs typeface="+mn-cs"/>
      </a:defRPr>
    </a:lvl5pPr>
    <a:lvl6pPr marL="2394539" algn="l" defTabSz="957816" rtl="0" eaLnBrk="1" latinLnBrk="0" hangingPunct="1">
      <a:defRPr sz="1900" kern="1200">
        <a:solidFill>
          <a:schemeClr val="tx1"/>
        </a:solidFill>
        <a:latin typeface="+mn-lt"/>
        <a:ea typeface="+mn-ea"/>
        <a:cs typeface="+mn-cs"/>
      </a:defRPr>
    </a:lvl6pPr>
    <a:lvl7pPr marL="2873447" algn="l" defTabSz="957816" rtl="0" eaLnBrk="1" latinLnBrk="0" hangingPunct="1">
      <a:defRPr sz="1900" kern="1200">
        <a:solidFill>
          <a:schemeClr val="tx1"/>
        </a:solidFill>
        <a:latin typeface="+mn-lt"/>
        <a:ea typeface="+mn-ea"/>
        <a:cs typeface="+mn-cs"/>
      </a:defRPr>
    </a:lvl7pPr>
    <a:lvl8pPr marL="3352355" algn="l" defTabSz="957816" rtl="0" eaLnBrk="1" latinLnBrk="0" hangingPunct="1">
      <a:defRPr sz="1900" kern="1200">
        <a:solidFill>
          <a:schemeClr val="tx1"/>
        </a:solidFill>
        <a:latin typeface="+mn-lt"/>
        <a:ea typeface="+mn-ea"/>
        <a:cs typeface="+mn-cs"/>
      </a:defRPr>
    </a:lvl8pPr>
    <a:lvl9pPr marL="3831263" algn="l" defTabSz="957816" rtl="0" eaLnBrk="1" latinLnBrk="0" hangingPunct="1">
      <a:defRPr sz="19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3399"/>
    <a:srgbClr val="FF6600"/>
    <a:srgbClr val="FFEAD5"/>
    <a:srgbClr val="FF0066"/>
    <a:srgbClr val="0000FF"/>
    <a:srgbClr val="0066FF"/>
    <a:srgbClr val="3399FF"/>
    <a:srgbClr val="FFFFCC"/>
    <a:srgbClr val="66CCFF"/>
  </p:clrMru>
</p:presentationPr>
</file>

<file path=ppt/tableStyles.xml><?xml version="1.0" encoding="utf-8"?>
<a:tblStyleLst xmlns:a="http://schemas.openxmlformats.org/drawingml/2006/main" def="{5C22544A-7EE6-4342-B048-85BDC9FD1C3A}">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430" autoAdjust="0"/>
    <p:restoredTop sz="99290" autoAdjust="0"/>
  </p:normalViewPr>
  <p:slideViewPr>
    <p:cSldViewPr>
      <p:cViewPr>
        <p:scale>
          <a:sx n="100" d="100"/>
          <a:sy n="100" d="100"/>
        </p:scale>
        <p:origin x="-1254" y="2916"/>
      </p:cViewPr>
      <p:guideLst>
        <p:guide orient="horz" pos="3120"/>
        <p:guide pos="216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3077281"/>
            <a:ext cx="5829300" cy="2123370"/>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78908" indent="0" algn="ctr">
              <a:buNone/>
              <a:defRPr>
                <a:solidFill>
                  <a:schemeClr val="tx1">
                    <a:tint val="75000"/>
                  </a:schemeClr>
                </a:solidFill>
              </a:defRPr>
            </a:lvl2pPr>
            <a:lvl3pPr marL="957816" indent="0" algn="ctr">
              <a:buNone/>
              <a:defRPr>
                <a:solidFill>
                  <a:schemeClr val="tx1">
                    <a:tint val="75000"/>
                  </a:schemeClr>
                </a:solidFill>
              </a:defRPr>
            </a:lvl3pPr>
            <a:lvl4pPr marL="1436724" indent="0" algn="ctr">
              <a:buNone/>
              <a:defRPr>
                <a:solidFill>
                  <a:schemeClr val="tx1">
                    <a:tint val="75000"/>
                  </a:schemeClr>
                </a:solidFill>
              </a:defRPr>
            </a:lvl4pPr>
            <a:lvl5pPr marL="1915631" indent="0" algn="ctr">
              <a:buNone/>
              <a:defRPr>
                <a:solidFill>
                  <a:schemeClr val="tx1">
                    <a:tint val="75000"/>
                  </a:schemeClr>
                </a:solidFill>
              </a:defRPr>
            </a:lvl5pPr>
            <a:lvl6pPr marL="2394539" indent="0" algn="ctr">
              <a:buNone/>
              <a:defRPr>
                <a:solidFill>
                  <a:schemeClr val="tx1">
                    <a:tint val="75000"/>
                  </a:schemeClr>
                </a:solidFill>
              </a:defRPr>
            </a:lvl6pPr>
            <a:lvl7pPr marL="2873447" indent="0" algn="ctr">
              <a:buNone/>
              <a:defRPr>
                <a:solidFill>
                  <a:schemeClr val="tx1">
                    <a:tint val="75000"/>
                  </a:schemeClr>
                </a:solidFill>
              </a:defRPr>
            </a:lvl7pPr>
            <a:lvl8pPr marL="3352355" indent="0" algn="ctr">
              <a:buNone/>
              <a:defRPr>
                <a:solidFill>
                  <a:schemeClr val="tx1">
                    <a:tint val="75000"/>
                  </a:schemeClr>
                </a:solidFill>
              </a:defRPr>
            </a:lvl8pPr>
            <a:lvl9pPr marL="3831263"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5E4B277-5ECB-481A-ABAB-B8FBC77A4475}" type="datetimeFigureOut">
              <a:rPr lang="en-US" smtClean="0"/>
              <a:pPr/>
              <a:t>8/23/2021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D81070-8800-4B47-9EA7-B9A9009F3B5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E4B277-5ECB-481A-ABAB-B8FBC77A4475}" type="datetimeFigureOut">
              <a:rPr lang="en-US" smtClean="0"/>
              <a:pPr/>
              <a:t>8/23/2021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D81070-8800-4B47-9EA7-B9A9009F3B5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96700"/>
            <a:ext cx="1543050" cy="845220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96700"/>
            <a:ext cx="4514850" cy="845220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E4B277-5ECB-481A-ABAB-B8FBC77A4475}" type="datetimeFigureOut">
              <a:rPr lang="en-US" smtClean="0"/>
              <a:pPr/>
              <a:t>8/23/2021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D81070-8800-4B47-9EA7-B9A9009F3B5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E4B277-5ECB-481A-ABAB-B8FBC77A4475}" type="datetimeFigureOut">
              <a:rPr lang="en-US" smtClean="0"/>
              <a:pPr/>
              <a:t>8/23/2021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D81070-8800-4B47-9EA7-B9A9009F3B5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6365523"/>
            <a:ext cx="5829300" cy="1967442"/>
          </a:xfrm>
        </p:spPr>
        <p:txBody>
          <a:bodyPr anchor="t"/>
          <a:lstStyle>
            <a:lvl1pPr algn="l">
              <a:defRPr sz="42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4198586"/>
            <a:ext cx="5829300" cy="2166937"/>
          </a:xfrm>
        </p:spPr>
        <p:txBody>
          <a:bodyPr anchor="b"/>
          <a:lstStyle>
            <a:lvl1pPr marL="0" indent="0">
              <a:buNone/>
              <a:defRPr sz="2100">
                <a:solidFill>
                  <a:schemeClr val="tx1">
                    <a:tint val="75000"/>
                  </a:schemeClr>
                </a:solidFill>
              </a:defRPr>
            </a:lvl1pPr>
            <a:lvl2pPr marL="478908" indent="0">
              <a:buNone/>
              <a:defRPr sz="1900">
                <a:solidFill>
                  <a:schemeClr val="tx1">
                    <a:tint val="75000"/>
                  </a:schemeClr>
                </a:solidFill>
              </a:defRPr>
            </a:lvl2pPr>
            <a:lvl3pPr marL="957816" indent="0">
              <a:buNone/>
              <a:defRPr sz="1600">
                <a:solidFill>
                  <a:schemeClr val="tx1">
                    <a:tint val="75000"/>
                  </a:schemeClr>
                </a:solidFill>
              </a:defRPr>
            </a:lvl3pPr>
            <a:lvl4pPr marL="1436724" indent="0">
              <a:buNone/>
              <a:defRPr sz="1500">
                <a:solidFill>
                  <a:schemeClr val="tx1">
                    <a:tint val="75000"/>
                  </a:schemeClr>
                </a:solidFill>
              </a:defRPr>
            </a:lvl4pPr>
            <a:lvl5pPr marL="1915631" indent="0">
              <a:buNone/>
              <a:defRPr sz="1500">
                <a:solidFill>
                  <a:schemeClr val="tx1">
                    <a:tint val="75000"/>
                  </a:schemeClr>
                </a:solidFill>
              </a:defRPr>
            </a:lvl5pPr>
            <a:lvl6pPr marL="2394539" indent="0">
              <a:buNone/>
              <a:defRPr sz="1500">
                <a:solidFill>
                  <a:schemeClr val="tx1">
                    <a:tint val="75000"/>
                  </a:schemeClr>
                </a:solidFill>
              </a:defRPr>
            </a:lvl6pPr>
            <a:lvl7pPr marL="2873447" indent="0">
              <a:buNone/>
              <a:defRPr sz="1500">
                <a:solidFill>
                  <a:schemeClr val="tx1">
                    <a:tint val="75000"/>
                  </a:schemeClr>
                </a:solidFill>
              </a:defRPr>
            </a:lvl7pPr>
            <a:lvl8pPr marL="3352355" indent="0">
              <a:buNone/>
              <a:defRPr sz="1500">
                <a:solidFill>
                  <a:schemeClr val="tx1">
                    <a:tint val="75000"/>
                  </a:schemeClr>
                </a:solidFill>
              </a:defRPr>
            </a:lvl8pPr>
            <a:lvl9pPr marL="3831263" indent="0">
              <a:buNone/>
              <a:defRPr sz="15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E4B277-5ECB-481A-ABAB-B8FBC77A4475}" type="datetimeFigureOut">
              <a:rPr lang="en-US" smtClean="0"/>
              <a:pPr/>
              <a:t>8/23/2021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D81070-8800-4B47-9EA7-B9A9009F3B5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311401"/>
            <a:ext cx="3028950" cy="6537502"/>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311401"/>
            <a:ext cx="3028950" cy="6537502"/>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5E4B277-5ECB-481A-ABAB-B8FBC77A4475}" type="datetimeFigureOut">
              <a:rPr lang="en-US" smtClean="0"/>
              <a:pPr/>
              <a:t>8/23/2021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D81070-8800-4B47-9EA7-B9A9009F3B5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217385"/>
            <a:ext cx="3030141" cy="924100"/>
          </a:xfrm>
        </p:spPr>
        <p:txBody>
          <a:bodyPr anchor="b"/>
          <a:lstStyle>
            <a:lvl1pPr marL="0" indent="0">
              <a:buNone/>
              <a:defRPr sz="2500" b="1"/>
            </a:lvl1pPr>
            <a:lvl2pPr marL="478908" indent="0">
              <a:buNone/>
              <a:defRPr sz="2100" b="1"/>
            </a:lvl2pPr>
            <a:lvl3pPr marL="957816" indent="0">
              <a:buNone/>
              <a:defRPr sz="1900" b="1"/>
            </a:lvl3pPr>
            <a:lvl4pPr marL="1436724" indent="0">
              <a:buNone/>
              <a:defRPr sz="1600" b="1"/>
            </a:lvl4pPr>
            <a:lvl5pPr marL="1915631" indent="0">
              <a:buNone/>
              <a:defRPr sz="1600" b="1"/>
            </a:lvl5pPr>
            <a:lvl6pPr marL="2394539" indent="0">
              <a:buNone/>
              <a:defRPr sz="1600" b="1"/>
            </a:lvl6pPr>
            <a:lvl7pPr marL="2873447" indent="0">
              <a:buNone/>
              <a:defRPr sz="1600" b="1"/>
            </a:lvl7pPr>
            <a:lvl8pPr marL="3352355" indent="0">
              <a:buNone/>
              <a:defRPr sz="1600" b="1"/>
            </a:lvl8pPr>
            <a:lvl9pPr marL="3831263"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3141486"/>
            <a:ext cx="3030141" cy="5707416"/>
          </a:xfrm>
        </p:spPr>
        <p:txBody>
          <a:bodyPr/>
          <a:lstStyle>
            <a:lvl1pPr>
              <a:defRPr sz="2500"/>
            </a:lvl1pPr>
            <a:lvl2pPr>
              <a:defRPr sz="2100"/>
            </a:lvl2pPr>
            <a:lvl3pPr>
              <a:defRPr sz="19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70" y="2217385"/>
            <a:ext cx="3031331" cy="924100"/>
          </a:xfrm>
        </p:spPr>
        <p:txBody>
          <a:bodyPr anchor="b"/>
          <a:lstStyle>
            <a:lvl1pPr marL="0" indent="0">
              <a:buNone/>
              <a:defRPr sz="2500" b="1"/>
            </a:lvl1pPr>
            <a:lvl2pPr marL="478908" indent="0">
              <a:buNone/>
              <a:defRPr sz="2100" b="1"/>
            </a:lvl2pPr>
            <a:lvl3pPr marL="957816" indent="0">
              <a:buNone/>
              <a:defRPr sz="1900" b="1"/>
            </a:lvl3pPr>
            <a:lvl4pPr marL="1436724" indent="0">
              <a:buNone/>
              <a:defRPr sz="1600" b="1"/>
            </a:lvl4pPr>
            <a:lvl5pPr marL="1915631" indent="0">
              <a:buNone/>
              <a:defRPr sz="1600" b="1"/>
            </a:lvl5pPr>
            <a:lvl6pPr marL="2394539" indent="0">
              <a:buNone/>
              <a:defRPr sz="1600" b="1"/>
            </a:lvl6pPr>
            <a:lvl7pPr marL="2873447" indent="0">
              <a:buNone/>
              <a:defRPr sz="1600" b="1"/>
            </a:lvl7pPr>
            <a:lvl8pPr marL="3352355" indent="0">
              <a:buNone/>
              <a:defRPr sz="1600" b="1"/>
            </a:lvl8pPr>
            <a:lvl9pPr marL="3831263"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70" y="3141486"/>
            <a:ext cx="3031331" cy="5707416"/>
          </a:xfrm>
        </p:spPr>
        <p:txBody>
          <a:bodyPr/>
          <a:lstStyle>
            <a:lvl1pPr>
              <a:defRPr sz="2500"/>
            </a:lvl1pPr>
            <a:lvl2pPr>
              <a:defRPr sz="2100"/>
            </a:lvl2pPr>
            <a:lvl3pPr>
              <a:defRPr sz="19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5E4B277-5ECB-481A-ABAB-B8FBC77A4475}" type="datetimeFigureOut">
              <a:rPr lang="en-US" smtClean="0"/>
              <a:pPr/>
              <a:t>8/23/2021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2D81070-8800-4B47-9EA7-B9A9009F3B5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5E4B277-5ECB-481A-ABAB-B8FBC77A4475}" type="datetimeFigureOut">
              <a:rPr lang="en-US" smtClean="0"/>
              <a:pPr/>
              <a:t>8/23/2021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D81070-8800-4B47-9EA7-B9A9009F3B5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E4B277-5ECB-481A-ABAB-B8FBC77A4475}" type="datetimeFigureOut">
              <a:rPr lang="en-US" smtClean="0"/>
              <a:pPr/>
              <a:t>8/23/2021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2D81070-8800-4B47-9EA7-B9A9009F3B5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94405"/>
            <a:ext cx="2256235" cy="1678517"/>
          </a:xfrm>
        </p:spPr>
        <p:txBody>
          <a:bodyPr anchor="b"/>
          <a:lstStyle>
            <a:lvl1pPr algn="l">
              <a:defRPr sz="2100" b="1"/>
            </a:lvl1pPr>
          </a:lstStyle>
          <a:p>
            <a:r>
              <a:rPr lang="en-US" smtClean="0"/>
              <a:t>Click to edit Master title style</a:t>
            </a:r>
            <a:endParaRPr lang="en-US"/>
          </a:p>
        </p:txBody>
      </p:sp>
      <p:sp>
        <p:nvSpPr>
          <p:cNvPr id="3" name="Content Placeholder 2"/>
          <p:cNvSpPr>
            <a:spLocks noGrp="1"/>
          </p:cNvSpPr>
          <p:nvPr>
            <p:ph idx="1"/>
          </p:nvPr>
        </p:nvSpPr>
        <p:spPr>
          <a:xfrm>
            <a:off x="2681287" y="394406"/>
            <a:ext cx="3833813" cy="8454497"/>
          </a:xfrm>
        </p:spPr>
        <p:txBody>
          <a:bodyPr/>
          <a:lstStyle>
            <a:lvl1pPr>
              <a:defRPr sz="3400"/>
            </a:lvl1pPr>
            <a:lvl2pPr>
              <a:defRPr sz="2900"/>
            </a:lvl2pPr>
            <a:lvl3pPr>
              <a:defRPr sz="25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2072923"/>
            <a:ext cx="2256235" cy="6775980"/>
          </a:xfrm>
        </p:spPr>
        <p:txBody>
          <a:bodyPr/>
          <a:lstStyle>
            <a:lvl1pPr marL="0" indent="0">
              <a:buNone/>
              <a:defRPr sz="1500"/>
            </a:lvl1pPr>
            <a:lvl2pPr marL="478908" indent="0">
              <a:buNone/>
              <a:defRPr sz="1300"/>
            </a:lvl2pPr>
            <a:lvl3pPr marL="957816" indent="0">
              <a:buNone/>
              <a:defRPr sz="1000"/>
            </a:lvl3pPr>
            <a:lvl4pPr marL="1436724" indent="0">
              <a:buNone/>
              <a:defRPr sz="1000"/>
            </a:lvl4pPr>
            <a:lvl5pPr marL="1915631" indent="0">
              <a:buNone/>
              <a:defRPr sz="1000"/>
            </a:lvl5pPr>
            <a:lvl6pPr marL="2394539" indent="0">
              <a:buNone/>
              <a:defRPr sz="1000"/>
            </a:lvl6pPr>
            <a:lvl7pPr marL="2873447" indent="0">
              <a:buNone/>
              <a:defRPr sz="1000"/>
            </a:lvl7pPr>
            <a:lvl8pPr marL="3352355" indent="0">
              <a:buNone/>
              <a:defRPr sz="1000"/>
            </a:lvl8pPr>
            <a:lvl9pPr marL="383126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E4B277-5ECB-481A-ABAB-B8FBC77A4475}" type="datetimeFigureOut">
              <a:rPr lang="en-US" smtClean="0"/>
              <a:pPr/>
              <a:t>8/23/2021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D81070-8800-4B47-9EA7-B9A9009F3B5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934200"/>
            <a:ext cx="4114800" cy="818622"/>
          </a:xfrm>
        </p:spPr>
        <p:txBody>
          <a:bodyPr anchor="b"/>
          <a:lstStyle>
            <a:lvl1pPr algn="l">
              <a:defRPr sz="2100" b="1"/>
            </a:lvl1pPr>
          </a:lstStyle>
          <a:p>
            <a:r>
              <a:rPr lang="en-US" smtClean="0"/>
              <a:t>Click to edit Master title style</a:t>
            </a:r>
            <a:endParaRPr lang="en-US"/>
          </a:p>
        </p:txBody>
      </p:sp>
      <p:sp>
        <p:nvSpPr>
          <p:cNvPr id="3" name="Picture Placeholder 2"/>
          <p:cNvSpPr>
            <a:spLocks noGrp="1"/>
          </p:cNvSpPr>
          <p:nvPr>
            <p:ph type="pic" idx="1"/>
          </p:nvPr>
        </p:nvSpPr>
        <p:spPr>
          <a:xfrm>
            <a:off x="1344216" y="885120"/>
            <a:ext cx="4114800" cy="5943600"/>
          </a:xfrm>
        </p:spPr>
        <p:txBody>
          <a:bodyPr/>
          <a:lstStyle>
            <a:lvl1pPr marL="0" indent="0">
              <a:buNone/>
              <a:defRPr sz="3400"/>
            </a:lvl1pPr>
            <a:lvl2pPr marL="478908" indent="0">
              <a:buNone/>
              <a:defRPr sz="2900"/>
            </a:lvl2pPr>
            <a:lvl3pPr marL="957816" indent="0">
              <a:buNone/>
              <a:defRPr sz="2500"/>
            </a:lvl3pPr>
            <a:lvl4pPr marL="1436724" indent="0">
              <a:buNone/>
              <a:defRPr sz="2100"/>
            </a:lvl4pPr>
            <a:lvl5pPr marL="1915631" indent="0">
              <a:buNone/>
              <a:defRPr sz="2100"/>
            </a:lvl5pPr>
            <a:lvl6pPr marL="2394539" indent="0">
              <a:buNone/>
              <a:defRPr sz="2100"/>
            </a:lvl6pPr>
            <a:lvl7pPr marL="2873447" indent="0">
              <a:buNone/>
              <a:defRPr sz="2100"/>
            </a:lvl7pPr>
            <a:lvl8pPr marL="3352355" indent="0">
              <a:buNone/>
              <a:defRPr sz="2100"/>
            </a:lvl8pPr>
            <a:lvl9pPr marL="3831263" indent="0">
              <a:buNone/>
              <a:defRPr sz="2100"/>
            </a:lvl9pPr>
          </a:lstStyle>
          <a:p>
            <a:endParaRPr lang="en-US"/>
          </a:p>
        </p:txBody>
      </p:sp>
      <p:sp>
        <p:nvSpPr>
          <p:cNvPr id="4" name="Text Placeholder 3"/>
          <p:cNvSpPr>
            <a:spLocks noGrp="1"/>
          </p:cNvSpPr>
          <p:nvPr>
            <p:ph type="body" sz="half" idx="2"/>
          </p:nvPr>
        </p:nvSpPr>
        <p:spPr>
          <a:xfrm>
            <a:off x="1344216" y="7752822"/>
            <a:ext cx="4114800" cy="1162578"/>
          </a:xfrm>
        </p:spPr>
        <p:txBody>
          <a:bodyPr/>
          <a:lstStyle>
            <a:lvl1pPr marL="0" indent="0">
              <a:buNone/>
              <a:defRPr sz="1500"/>
            </a:lvl1pPr>
            <a:lvl2pPr marL="478908" indent="0">
              <a:buNone/>
              <a:defRPr sz="1300"/>
            </a:lvl2pPr>
            <a:lvl3pPr marL="957816" indent="0">
              <a:buNone/>
              <a:defRPr sz="1000"/>
            </a:lvl3pPr>
            <a:lvl4pPr marL="1436724" indent="0">
              <a:buNone/>
              <a:defRPr sz="1000"/>
            </a:lvl4pPr>
            <a:lvl5pPr marL="1915631" indent="0">
              <a:buNone/>
              <a:defRPr sz="1000"/>
            </a:lvl5pPr>
            <a:lvl6pPr marL="2394539" indent="0">
              <a:buNone/>
              <a:defRPr sz="1000"/>
            </a:lvl6pPr>
            <a:lvl7pPr marL="2873447" indent="0">
              <a:buNone/>
              <a:defRPr sz="1000"/>
            </a:lvl7pPr>
            <a:lvl8pPr marL="3352355" indent="0">
              <a:buNone/>
              <a:defRPr sz="1000"/>
            </a:lvl8pPr>
            <a:lvl9pPr marL="383126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E4B277-5ECB-481A-ABAB-B8FBC77A4475}" type="datetimeFigureOut">
              <a:rPr lang="en-US" smtClean="0"/>
              <a:pPr/>
              <a:t>8/23/2021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D81070-8800-4B47-9EA7-B9A9009F3B5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96700"/>
            <a:ext cx="6172200" cy="1651000"/>
          </a:xfrm>
          <a:prstGeom prst="rect">
            <a:avLst/>
          </a:prstGeom>
        </p:spPr>
        <p:txBody>
          <a:bodyPr vert="horz" lIns="95782" tIns="47891" rIns="95782" bIns="4789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311401"/>
            <a:ext cx="6172200" cy="6537502"/>
          </a:xfrm>
          <a:prstGeom prst="rect">
            <a:avLst/>
          </a:prstGeom>
        </p:spPr>
        <p:txBody>
          <a:bodyPr vert="horz" lIns="95782" tIns="47891" rIns="95782" bIns="4789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9181395"/>
            <a:ext cx="1600200" cy="527403"/>
          </a:xfrm>
          <a:prstGeom prst="rect">
            <a:avLst/>
          </a:prstGeom>
        </p:spPr>
        <p:txBody>
          <a:bodyPr vert="horz" lIns="95782" tIns="47891" rIns="95782" bIns="47891" rtlCol="0" anchor="ctr"/>
          <a:lstStyle>
            <a:lvl1pPr algn="l">
              <a:defRPr sz="1300">
                <a:solidFill>
                  <a:schemeClr val="tx1">
                    <a:tint val="75000"/>
                  </a:schemeClr>
                </a:solidFill>
              </a:defRPr>
            </a:lvl1pPr>
          </a:lstStyle>
          <a:p>
            <a:fld id="{55E4B277-5ECB-481A-ABAB-B8FBC77A4475}" type="datetimeFigureOut">
              <a:rPr lang="en-US" smtClean="0"/>
              <a:pPr/>
              <a:t>8/23/2021</a:t>
            </a:fld>
            <a:endParaRPr lang="en-US"/>
          </a:p>
        </p:txBody>
      </p:sp>
      <p:sp>
        <p:nvSpPr>
          <p:cNvPr id="5" name="Footer Placeholder 4"/>
          <p:cNvSpPr>
            <a:spLocks noGrp="1"/>
          </p:cNvSpPr>
          <p:nvPr>
            <p:ph type="ftr" sz="quarter" idx="3"/>
          </p:nvPr>
        </p:nvSpPr>
        <p:spPr>
          <a:xfrm>
            <a:off x="2343150" y="9181395"/>
            <a:ext cx="2171700" cy="527403"/>
          </a:xfrm>
          <a:prstGeom prst="rect">
            <a:avLst/>
          </a:prstGeom>
        </p:spPr>
        <p:txBody>
          <a:bodyPr vert="horz" lIns="95782" tIns="47891" rIns="95782" bIns="4789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9181395"/>
            <a:ext cx="1600200" cy="527403"/>
          </a:xfrm>
          <a:prstGeom prst="rect">
            <a:avLst/>
          </a:prstGeom>
        </p:spPr>
        <p:txBody>
          <a:bodyPr vert="horz" lIns="95782" tIns="47891" rIns="95782" bIns="47891" rtlCol="0" anchor="ctr"/>
          <a:lstStyle>
            <a:lvl1pPr algn="r">
              <a:defRPr sz="1300">
                <a:solidFill>
                  <a:schemeClr val="tx1">
                    <a:tint val="75000"/>
                  </a:schemeClr>
                </a:solidFill>
              </a:defRPr>
            </a:lvl1pPr>
          </a:lstStyle>
          <a:p>
            <a:fld id="{42D81070-8800-4B47-9EA7-B9A9009F3B5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57816" rtl="0" eaLnBrk="1" latinLnBrk="0" hangingPunct="1">
        <a:spcBef>
          <a:spcPct val="0"/>
        </a:spcBef>
        <a:buNone/>
        <a:defRPr sz="4600" kern="1200">
          <a:solidFill>
            <a:schemeClr val="tx1"/>
          </a:solidFill>
          <a:latin typeface="+mj-lt"/>
          <a:ea typeface="+mj-ea"/>
          <a:cs typeface="+mj-cs"/>
        </a:defRPr>
      </a:lvl1pPr>
    </p:titleStyle>
    <p:bodyStyle>
      <a:lvl1pPr marL="359181" indent="-359181" algn="l" defTabSz="957816" rtl="0" eaLnBrk="1" latinLnBrk="0" hangingPunct="1">
        <a:spcBef>
          <a:spcPct val="20000"/>
        </a:spcBef>
        <a:buFont typeface="Arial" pitchFamily="34" charset="0"/>
        <a:buChar char="•"/>
        <a:defRPr sz="3400" kern="1200">
          <a:solidFill>
            <a:schemeClr val="tx1"/>
          </a:solidFill>
          <a:latin typeface="+mn-lt"/>
          <a:ea typeface="+mn-ea"/>
          <a:cs typeface="+mn-cs"/>
        </a:defRPr>
      </a:lvl1pPr>
      <a:lvl2pPr marL="778225" indent="-299317" algn="l" defTabSz="957816" rtl="0" eaLnBrk="1" latinLnBrk="0" hangingPunct="1">
        <a:spcBef>
          <a:spcPct val="20000"/>
        </a:spcBef>
        <a:buFont typeface="Arial" pitchFamily="34" charset="0"/>
        <a:buChar char="–"/>
        <a:defRPr sz="2900" kern="1200">
          <a:solidFill>
            <a:schemeClr val="tx1"/>
          </a:solidFill>
          <a:latin typeface="+mn-lt"/>
          <a:ea typeface="+mn-ea"/>
          <a:cs typeface="+mn-cs"/>
        </a:defRPr>
      </a:lvl2pPr>
      <a:lvl3pPr marL="1197270" indent="-239454" algn="l" defTabSz="957816" rtl="0" eaLnBrk="1" latinLnBrk="0" hangingPunct="1">
        <a:spcBef>
          <a:spcPct val="20000"/>
        </a:spcBef>
        <a:buFont typeface="Arial" pitchFamily="34" charset="0"/>
        <a:buChar char="•"/>
        <a:defRPr sz="2500" kern="1200">
          <a:solidFill>
            <a:schemeClr val="tx1"/>
          </a:solidFill>
          <a:latin typeface="+mn-lt"/>
          <a:ea typeface="+mn-ea"/>
          <a:cs typeface="+mn-cs"/>
        </a:defRPr>
      </a:lvl3pPr>
      <a:lvl4pPr marL="1676177" indent="-239454" algn="l" defTabSz="957816" rtl="0" eaLnBrk="1" latinLnBrk="0" hangingPunct="1">
        <a:spcBef>
          <a:spcPct val="20000"/>
        </a:spcBef>
        <a:buFont typeface="Arial" pitchFamily="34" charset="0"/>
        <a:buChar char="–"/>
        <a:defRPr sz="2100" kern="1200">
          <a:solidFill>
            <a:schemeClr val="tx1"/>
          </a:solidFill>
          <a:latin typeface="+mn-lt"/>
          <a:ea typeface="+mn-ea"/>
          <a:cs typeface="+mn-cs"/>
        </a:defRPr>
      </a:lvl4pPr>
      <a:lvl5pPr marL="2155085" indent="-239454" algn="l" defTabSz="957816" rtl="0" eaLnBrk="1" latinLnBrk="0" hangingPunct="1">
        <a:spcBef>
          <a:spcPct val="20000"/>
        </a:spcBef>
        <a:buFont typeface="Arial" pitchFamily="34" charset="0"/>
        <a:buChar char="»"/>
        <a:defRPr sz="2100" kern="1200">
          <a:solidFill>
            <a:schemeClr val="tx1"/>
          </a:solidFill>
          <a:latin typeface="+mn-lt"/>
          <a:ea typeface="+mn-ea"/>
          <a:cs typeface="+mn-cs"/>
        </a:defRPr>
      </a:lvl5pPr>
      <a:lvl6pPr marL="2633993" indent="-239454" algn="l" defTabSz="957816" rtl="0" eaLnBrk="1" latinLnBrk="0" hangingPunct="1">
        <a:spcBef>
          <a:spcPct val="20000"/>
        </a:spcBef>
        <a:buFont typeface="Arial" pitchFamily="34" charset="0"/>
        <a:buChar char="•"/>
        <a:defRPr sz="2100" kern="1200">
          <a:solidFill>
            <a:schemeClr val="tx1"/>
          </a:solidFill>
          <a:latin typeface="+mn-lt"/>
          <a:ea typeface="+mn-ea"/>
          <a:cs typeface="+mn-cs"/>
        </a:defRPr>
      </a:lvl6pPr>
      <a:lvl7pPr marL="3112901" indent="-239454" algn="l" defTabSz="957816" rtl="0" eaLnBrk="1" latinLnBrk="0" hangingPunct="1">
        <a:spcBef>
          <a:spcPct val="20000"/>
        </a:spcBef>
        <a:buFont typeface="Arial" pitchFamily="34" charset="0"/>
        <a:buChar char="•"/>
        <a:defRPr sz="2100" kern="1200">
          <a:solidFill>
            <a:schemeClr val="tx1"/>
          </a:solidFill>
          <a:latin typeface="+mn-lt"/>
          <a:ea typeface="+mn-ea"/>
          <a:cs typeface="+mn-cs"/>
        </a:defRPr>
      </a:lvl7pPr>
      <a:lvl8pPr marL="3591809" indent="-239454" algn="l" defTabSz="957816" rtl="0" eaLnBrk="1" latinLnBrk="0" hangingPunct="1">
        <a:spcBef>
          <a:spcPct val="20000"/>
        </a:spcBef>
        <a:buFont typeface="Arial" pitchFamily="34" charset="0"/>
        <a:buChar char="•"/>
        <a:defRPr sz="2100" kern="1200">
          <a:solidFill>
            <a:schemeClr val="tx1"/>
          </a:solidFill>
          <a:latin typeface="+mn-lt"/>
          <a:ea typeface="+mn-ea"/>
          <a:cs typeface="+mn-cs"/>
        </a:defRPr>
      </a:lvl8pPr>
      <a:lvl9pPr marL="4070717" indent="-239454" algn="l" defTabSz="957816" rtl="0" eaLnBrk="1" latinLnBrk="0" hangingPunct="1">
        <a:spcBef>
          <a:spcPct val="20000"/>
        </a:spcBef>
        <a:buFont typeface="Arial" pitchFamily="34" charset="0"/>
        <a:buChar char="•"/>
        <a:defRPr sz="2100" kern="1200">
          <a:solidFill>
            <a:schemeClr val="tx1"/>
          </a:solidFill>
          <a:latin typeface="+mn-lt"/>
          <a:ea typeface="+mn-ea"/>
          <a:cs typeface="+mn-cs"/>
        </a:defRPr>
      </a:lvl9pPr>
    </p:bodyStyle>
    <p:otherStyle>
      <a:defPPr>
        <a:defRPr lang="en-US"/>
      </a:defPPr>
      <a:lvl1pPr marL="0" algn="l" defTabSz="957816" rtl="0" eaLnBrk="1" latinLnBrk="0" hangingPunct="1">
        <a:defRPr sz="1900" kern="1200">
          <a:solidFill>
            <a:schemeClr val="tx1"/>
          </a:solidFill>
          <a:latin typeface="+mn-lt"/>
          <a:ea typeface="+mn-ea"/>
          <a:cs typeface="+mn-cs"/>
        </a:defRPr>
      </a:lvl1pPr>
      <a:lvl2pPr marL="478908" algn="l" defTabSz="957816" rtl="0" eaLnBrk="1" latinLnBrk="0" hangingPunct="1">
        <a:defRPr sz="1900" kern="1200">
          <a:solidFill>
            <a:schemeClr val="tx1"/>
          </a:solidFill>
          <a:latin typeface="+mn-lt"/>
          <a:ea typeface="+mn-ea"/>
          <a:cs typeface="+mn-cs"/>
        </a:defRPr>
      </a:lvl2pPr>
      <a:lvl3pPr marL="957816" algn="l" defTabSz="957816" rtl="0" eaLnBrk="1" latinLnBrk="0" hangingPunct="1">
        <a:defRPr sz="1900" kern="1200">
          <a:solidFill>
            <a:schemeClr val="tx1"/>
          </a:solidFill>
          <a:latin typeface="+mn-lt"/>
          <a:ea typeface="+mn-ea"/>
          <a:cs typeface="+mn-cs"/>
        </a:defRPr>
      </a:lvl3pPr>
      <a:lvl4pPr marL="1436724" algn="l" defTabSz="957816" rtl="0" eaLnBrk="1" latinLnBrk="0" hangingPunct="1">
        <a:defRPr sz="1900" kern="1200">
          <a:solidFill>
            <a:schemeClr val="tx1"/>
          </a:solidFill>
          <a:latin typeface="+mn-lt"/>
          <a:ea typeface="+mn-ea"/>
          <a:cs typeface="+mn-cs"/>
        </a:defRPr>
      </a:lvl4pPr>
      <a:lvl5pPr marL="1915631" algn="l" defTabSz="957816" rtl="0" eaLnBrk="1" latinLnBrk="0" hangingPunct="1">
        <a:defRPr sz="1900" kern="1200">
          <a:solidFill>
            <a:schemeClr val="tx1"/>
          </a:solidFill>
          <a:latin typeface="+mn-lt"/>
          <a:ea typeface="+mn-ea"/>
          <a:cs typeface="+mn-cs"/>
        </a:defRPr>
      </a:lvl5pPr>
      <a:lvl6pPr marL="2394539" algn="l" defTabSz="957816" rtl="0" eaLnBrk="1" latinLnBrk="0" hangingPunct="1">
        <a:defRPr sz="1900" kern="1200">
          <a:solidFill>
            <a:schemeClr val="tx1"/>
          </a:solidFill>
          <a:latin typeface="+mn-lt"/>
          <a:ea typeface="+mn-ea"/>
          <a:cs typeface="+mn-cs"/>
        </a:defRPr>
      </a:lvl6pPr>
      <a:lvl7pPr marL="2873447" algn="l" defTabSz="957816" rtl="0" eaLnBrk="1" latinLnBrk="0" hangingPunct="1">
        <a:defRPr sz="1900" kern="1200">
          <a:solidFill>
            <a:schemeClr val="tx1"/>
          </a:solidFill>
          <a:latin typeface="+mn-lt"/>
          <a:ea typeface="+mn-ea"/>
          <a:cs typeface="+mn-cs"/>
        </a:defRPr>
      </a:lvl7pPr>
      <a:lvl8pPr marL="3352355" algn="l" defTabSz="957816" rtl="0" eaLnBrk="1" latinLnBrk="0" hangingPunct="1">
        <a:defRPr sz="1900" kern="1200">
          <a:solidFill>
            <a:schemeClr val="tx1"/>
          </a:solidFill>
          <a:latin typeface="+mn-lt"/>
          <a:ea typeface="+mn-ea"/>
          <a:cs typeface="+mn-cs"/>
        </a:defRPr>
      </a:lvl8pPr>
      <a:lvl9pPr marL="3831263" algn="l" defTabSz="957816" rtl="0" eaLnBrk="1" latinLnBrk="0" hangingPunct="1">
        <a:defRPr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gs>
            <a:gs pos="13000">
              <a:srgbClr val="F8B049"/>
            </a:gs>
            <a:gs pos="21001">
              <a:srgbClr val="F8B049"/>
            </a:gs>
            <a:gs pos="63000">
              <a:srgbClr val="FEE7F2"/>
            </a:gs>
            <a:gs pos="67000">
              <a:srgbClr val="F952A0"/>
            </a:gs>
            <a:gs pos="69000">
              <a:srgbClr val="C50849"/>
            </a:gs>
            <a:gs pos="82001">
              <a:srgbClr val="B43E85"/>
            </a:gs>
            <a:gs pos="100000">
              <a:srgbClr val="F8B049"/>
            </a:gs>
          </a:gsLst>
          <a:lin ang="8100000" scaled="0"/>
          <a:tileRect/>
        </a:gradFill>
        <a:effectLst/>
      </p:bgPr>
    </p:bg>
    <p:spTree>
      <p:nvGrpSpPr>
        <p:cNvPr id="1" name=""/>
        <p:cNvGrpSpPr/>
        <p:nvPr/>
      </p:nvGrpSpPr>
      <p:grpSpPr>
        <a:xfrm>
          <a:off x="0" y="0"/>
          <a:ext cx="0" cy="0"/>
          <a:chOff x="0" y="0"/>
          <a:chExt cx="0" cy="0"/>
        </a:xfrm>
      </p:grpSpPr>
      <p:pic>
        <p:nvPicPr>
          <p:cNvPr id="24" name="Picture 23" descr="13383600481285433048colourful-background-yellow.jpg"/>
          <p:cNvPicPr>
            <a:picLocks noGrp="1" noChangeAspect="1"/>
          </p:cNvPicPr>
          <p:nvPr isPhoto="1"/>
        </p:nvPicPr>
        <p:blipFill>
          <a:blip r:embed="rId2" cstate="print"/>
          <a:stretch>
            <a:fillRect/>
          </a:stretch>
        </p:blipFill>
        <p:spPr>
          <a:xfrm rot="10800000" flipV="1">
            <a:off x="152400" y="-228600"/>
            <a:ext cx="6705600" cy="2743200"/>
          </a:xfrm>
          <a:prstGeom prst="rect">
            <a:avLst/>
          </a:prstGeom>
          <a:ln>
            <a:noFill/>
          </a:ln>
          <a:effectLst>
            <a:softEdge rad="317500"/>
          </a:effectLst>
        </p:spPr>
      </p:pic>
      <p:sp>
        <p:nvSpPr>
          <p:cNvPr id="10" name="TextBox 9"/>
          <p:cNvSpPr txBox="1"/>
          <p:nvPr/>
        </p:nvSpPr>
        <p:spPr>
          <a:xfrm>
            <a:off x="76200" y="2209800"/>
            <a:ext cx="3102429" cy="499971"/>
          </a:xfrm>
          <a:prstGeom prst="rect">
            <a:avLst/>
          </a:prstGeom>
          <a:noFill/>
        </p:spPr>
        <p:txBody>
          <a:bodyPr wrap="square" lIns="68415" tIns="34208" rIns="68415" bIns="34208" rtlCol="0">
            <a:spAutoFit/>
          </a:bodyPr>
          <a:lstStyle/>
          <a:p>
            <a:r>
              <a:rPr lang="en-US" sz="2800" b="1" dirty="0" smtClean="0">
                <a:solidFill>
                  <a:srgbClr val="FF0000"/>
                </a:solidFill>
                <a:latin typeface="Century Gothic" pitchFamily="34" charset="0"/>
              </a:rPr>
              <a:t>Course on:</a:t>
            </a:r>
            <a:endParaRPr lang="en-US" sz="2800" b="1" dirty="0">
              <a:solidFill>
                <a:srgbClr val="FF0000"/>
              </a:solidFill>
              <a:latin typeface="Century Gothic" pitchFamily="34" charset="0"/>
            </a:endParaRPr>
          </a:p>
        </p:txBody>
      </p:sp>
      <p:sp>
        <p:nvSpPr>
          <p:cNvPr id="9" name="TextBox 8"/>
          <p:cNvSpPr txBox="1"/>
          <p:nvPr/>
        </p:nvSpPr>
        <p:spPr>
          <a:xfrm>
            <a:off x="25022" y="2819400"/>
            <a:ext cx="6909178" cy="1300190"/>
          </a:xfrm>
          <a:prstGeom prst="rect">
            <a:avLst/>
          </a:prstGeom>
          <a:noFill/>
        </p:spPr>
        <p:txBody>
          <a:bodyPr wrap="square" lIns="68415" tIns="34208" rIns="68415" bIns="34208" rtlCol="0">
            <a:spAutoFit/>
          </a:bodyPr>
          <a:lstStyle/>
          <a:p>
            <a:r>
              <a:rPr lang="en-US" sz="4000" b="1" dirty="0" smtClean="0">
                <a:solidFill>
                  <a:srgbClr val="FF0066"/>
                </a:solidFill>
                <a:latin typeface="Lucida Handwriting" pitchFamily="66" charset="0"/>
              </a:rPr>
              <a:t>Control Valves  &amp; Actuators</a:t>
            </a:r>
            <a:endParaRPr lang="en-US" sz="4000" b="1" dirty="0">
              <a:solidFill>
                <a:srgbClr val="FF0066"/>
              </a:solidFill>
              <a:latin typeface="Lucida Handwriting" pitchFamily="66" charset="0"/>
            </a:endParaRPr>
          </a:p>
        </p:txBody>
      </p:sp>
      <p:sp>
        <p:nvSpPr>
          <p:cNvPr id="12" name="TextBox 11"/>
          <p:cNvSpPr txBox="1"/>
          <p:nvPr/>
        </p:nvSpPr>
        <p:spPr>
          <a:xfrm>
            <a:off x="76200" y="4114800"/>
            <a:ext cx="4191000" cy="776970"/>
          </a:xfrm>
          <a:prstGeom prst="rect">
            <a:avLst/>
          </a:prstGeom>
          <a:noFill/>
        </p:spPr>
        <p:txBody>
          <a:bodyPr wrap="square" lIns="68415" tIns="34208" rIns="68415" bIns="34208" rtlCol="0">
            <a:spAutoFit/>
          </a:bodyPr>
          <a:lstStyle/>
          <a:p>
            <a:r>
              <a:rPr lang="en-US" sz="1800" b="1" dirty="0" smtClean="0">
                <a:solidFill>
                  <a:srgbClr val="FF3399"/>
                </a:solidFill>
                <a:latin typeface="Century Gothic" pitchFamily="34" charset="0"/>
              </a:rPr>
              <a:t>8</a:t>
            </a:r>
            <a:r>
              <a:rPr lang="en-US" sz="1800" b="1" baseline="30000" dirty="0" smtClean="0">
                <a:solidFill>
                  <a:srgbClr val="FF3399"/>
                </a:solidFill>
                <a:latin typeface="Century Gothic" pitchFamily="34" charset="0"/>
              </a:rPr>
              <a:t>th</a:t>
            </a:r>
            <a:r>
              <a:rPr lang="en-US" sz="1800" b="1" dirty="0" smtClean="0">
                <a:solidFill>
                  <a:srgbClr val="FF3399"/>
                </a:solidFill>
                <a:latin typeface="Century Gothic" pitchFamily="34" charset="0"/>
              </a:rPr>
              <a:t> – 10</a:t>
            </a:r>
            <a:r>
              <a:rPr lang="en-US" sz="1800" b="1" baseline="30000" dirty="0" smtClean="0">
                <a:solidFill>
                  <a:srgbClr val="FF3399"/>
                </a:solidFill>
                <a:latin typeface="Century Gothic" pitchFamily="34" charset="0"/>
              </a:rPr>
              <a:t>th</a:t>
            </a:r>
            <a:r>
              <a:rPr lang="en-US" sz="1800" b="1" dirty="0" smtClean="0">
                <a:solidFill>
                  <a:srgbClr val="FF3399"/>
                </a:solidFill>
                <a:latin typeface="Century Gothic" pitchFamily="34" charset="0"/>
              </a:rPr>
              <a:t> December, 2021</a:t>
            </a:r>
          </a:p>
          <a:p>
            <a:endParaRPr lang="en-US" sz="2800" b="1" dirty="0">
              <a:latin typeface="Century Gothic" pitchFamily="34" charset="0"/>
            </a:endParaRPr>
          </a:p>
        </p:txBody>
      </p:sp>
      <p:pic>
        <p:nvPicPr>
          <p:cNvPr id="20" name="Picture 19" descr="FCRI1.gif"/>
          <p:cNvPicPr>
            <a:picLocks noChangeAspect="1"/>
          </p:cNvPicPr>
          <p:nvPr/>
        </p:nvPicPr>
        <p:blipFill>
          <a:blip r:embed="rId3" cstate="print"/>
          <a:stretch>
            <a:fillRect/>
          </a:stretch>
        </p:blipFill>
        <p:spPr>
          <a:xfrm>
            <a:off x="2895600" y="4572000"/>
            <a:ext cx="990600" cy="762000"/>
          </a:xfrm>
          <a:prstGeom prst="rect">
            <a:avLst/>
          </a:prstGeom>
        </p:spPr>
      </p:pic>
      <p:sp>
        <p:nvSpPr>
          <p:cNvPr id="8" name="TextBox 7"/>
          <p:cNvSpPr txBox="1"/>
          <p:nvPr/>
        </p:nvSpPr>
        <p:spPr>
          <a:xfrm>
            <a:off x="0" y="5257801"/>
            <a:ext cx="6858000" cy="2054243"/>
          </a:xfrm>
          <a:prstGeom prst="rect">
            <a:avLst/>
          </a:prstGeom>
          <a:noFill/>
        </p:spPr>
        <p:txBody>
          <a:bodyPr wrap="square" lIns="68415" tIns="34208" rIns="68415" bIns="34208" rtlCol="0">
            <a:spAutoFit/>
          </a:bodyPr>
          <a:lstStyle/>
          <a:p>
            <a:pPr algn="ctr"/>
            <a:r>
              <a:rPr lang="en-US" sz="1400" b="1" dirty="0" smtClean="0">
                <a:solidFill>
                  <a:srgbClr val="FF0000"/>
                </a:solidFill>
              </a:rPr>
              <a:t>Course </a:t>
            </a:r>
            <a:r>
              <a:rPr lang="en-US" sz="1400" b="1" dirty="0" err="1" smtClean="0">
                <a:solidFill>
                  <a:srgbClr val="FF0000"/>
                </a:solidFill>
              </a:rPr>
              <a:t>Organised</a:t>
            </a:r>
            <a:r>
              <a:rPr lang="en-US" sz="1400" b="1" dirty="0" smtClean="0">
                <a:solidFill>
                  <a:srgbClr val="FF0000"/>
                </a:solidFill>
              </a:rPr>
              <a:t> by:</a:t>
            </a:r>
            <a:r>
              <a:rPr lang="en-US" sz="1600" b="1" dirty="0" smtClean="0">
                <a:solidFill>
                  <a:srgbClr val="FF0000"/>
                </a:solidFill>
              </a:rPr>
              <a:t>                                                                                                             </a:t>
            </a:r>
            <a:r>
              <a:rPr lang="hi-IN" sz="2000" b="1" dirty="0" smtClean="0">
                <a:latin typeface="+mj-lt"/>
              </a:rPr>
              <a:t>फ्लूइड कंट्रोल रिसर्च इंस्टिट्यूट</a:t>
            </a:r>
            <a:r>
              <a:rPr lang="en-US" sz="2000" b="1" dirty="0" smtClean="0">
                <a:latin typeface="+mj-lt"/>
              </a:rPr>
              <a:t>                                                                                 FLUID CONTROL RESEARCH INSTITUTE</a:t>
            </a:r>
            <a:endParaRPr lang="en-US" sz="2000" dirty="0" smtClean="0">
              <a:latin typeface="+mj-lt"/>
            </a:endParaRPr>
          </a:p>
          <a:p>
            <a:pPr algn="ctr"/>
            <a:r>
              <a:rPr lang="en-US" sz="900" dirty="0" smtClean="0">
                <a:latin typeface="+mj-lt"/>
              </a:rPr>
              <a:t>                       </a:t>
            </a:r>
            <a:r>
              <a:rPr lang="hi-IN" sz="900" dirty="0" smtClean="0">
                <a:latin typeface="+mj-lt"/>
              </a:rPr>
              <a:t>(</a:t>
            </a:r>
            <a:r>
              <a:rPr lang="en-US" sz="900" dirty="0" smtClean="0">
                <a:latin typeface="+mj-lt"/>
              </a:rPr>
              <a:t>ISO 9001</a:t>
            </a:r>
            <a:r>
              <a:rPr lang="hi-IN" sz="900" dirty="0" smtClean="0">
                <a:latin typeface="+mj-lt"/>
              </a:rPr>
              <a:t>: </a:t>
            </a:r>
            <a:r>
              <a:rPr lang="en-US" sz="900" dirty="0" smtClean="0">
                <a:latin typeface="+mj-lt"/>
              </a:rPr>
              <a:t>2015 </a:t>
            </a:r>
            <a:r>
              <a:rPr lang="hi-IN" sz="900" dirty="0" smtClean="0">
                <a:latin typeface="+mj-lt"/>
              </a:rPr>
              <a:t>प्रमाणित</a:t>
            </a:r>
            <a:r>
              <a:rPr lang="en-US" sz="900" dirty="0" smtClean="0">
                <a:latin typeface="+mj-lt"/>
              </a:rPr>
              <a:t>, </a:t>
            </a:r>
            <a:r>
              <a:rPr lang="hi-IN" sz="900" dirty="0" smtClean="0">
                <a:latin typeface="+mj-lt"/>
              </a:rPr>
              <a:t>एन ए बी एल </a:t>
            </a:r>
            <a:r>
              <a:rPr lang="en-US" sz="900" dirty="0" smtClean="0">
                <a:latin typeface="+mj-lt"/>
              </a:rPr>
              <a:t>  </a:t>
            </a:r>
            <a:r>
              <a:rPr lang="hi-IN" sz="900" dirty="0" smtClean="0">
                <a:latin typeface="+mj-lt"/>
              </a:rPr>
              <a:t>मान्यता प्राप्त संगठन)</a:t>
            </a:r>
            <a:endParaRPr lang="en-US" sz="900" dirty="0" smtClean="0">
              <a:latin typeface="+mj-lt"/>
            </a:endParaRPr>
          </a:p>
          <a:p>
            <a:pPr algn="ctr"/>
            <a:r>
              <a:rPr lang="en-US" sz="900" dirty="0" smtClean="0">
                <a:latin typeface="+mj-lt"/>
              </a:rPr>
              <a:t>(ISO 9001: 2015 Certified, NABL accredited </a:t>
            </a:r>
            <a:r>
              <a:rPr lang="en-US" sz="900" dirty="0" err="1" smtClean="0">
                <a:latin typeface="+mj-lt"/>
              </a:rPr>
              <a:t>organisation</a:t>
            </a:r>
            <a:r>
              <a:rPr lang="en-US" sz="900" dirty="0" smtClean="0">
                <a:latin typeface="+mj-lt"/>
              </a:rPr>
              <a:t>)</a:t>
            </a:r>
          </a:p>
          <a:p>
            <a:pPr algn="ctr"/>
            <a:r>
              <a:rPr lang="en-US" sz="900" dirty="0" smtClean="0">
                <a:latin typeface="+mj-lt"/>
              </a:rPr>
              <a:t>(</a:t>
            </a:r>
            <a:r>
              <a:rPr lang="ar-SA" sz="900" dirty="0" smtClean="0">
                <a:latin typeface="+mj-lt"/>
              </a:rPr>
              <a:t>भारी उद्योग और सार्वजनिक उद्यम मंत्रालय</a:t>
            </a:r>
            <a:r>
              <a:rPr lang="en-US" sz="900" dirty="0" smtClean="0">
                <a:latin typeface="+mj-lt"/>
              </a:rPr>
              <a:t>, </a:t>
            </a:r>
            <a:r>
              <a:rPr lang="ar-SA" sz="900" dirty="0" smtClean="0">
                <a:latin typeface="+mj-lt"/>
              </a:rPr>
              <a:t>भारत सरकार)</a:t>
            </a:r>
            <a:endParaRPr lang="en-US" sz="900" dirty="0" smtClean="0">
              <a:latin typeface="+mj-lt"/>
            </a:endParaRPr>
          </a:p>
          <a:p>
            <a:pPr algn="ctr"/>
            <a:r>
              <a:rPr lang="en-US" sz="900" dirty="0" smtClean="0">
                <a:latin typeface="+mj-lt"/>
              </a:rPr>
              <a:t>(Ministry of Heavy Industries &amp; Public Enterprises, Govt. of India)</a:t>
            </a:r>
          </a:p>
          <a:p>
            <a:pPr algn="ctr"/>
            <a:r>
              <a:rPr lang="hi-IN" sz="900" dirty="0" smtClean="0">
                <a:latin typeface="+mj-lt"/>
              </a:rPr>
              <a:t>कंजीकोडे पश्चिम</a:t>
            </a:r>
            <a:r>
              <a:rPr lang="en-US" sz="900" dirty="0" smtClean="0">
                <a:latin typeface="+mj-lt"/>
              </a:rPr>
              <a:t>, </a:t>
            </a:r>
            <a:r>
              <a:rPr lang="hi-IN" sz="900" dirty="0" smtClean="0">
                <a:latin typeface="+mj-lt"/>
              </a:rPr>
              <a:t>पालक्काड</a:t>
            </a:r>
            <a:r>
              <a:rPr lang="ar-SA" sz="900" dirty="0" smtClean="0">
                <a:latin typeface="+mj-lt"/>
              </a:rPr>
              <a:t> - 678 </a:t>
            </a:r>
            <a:r>
              <a:rPr lang="en-US" sz="900" dirty="0" smtClean="0">
                <a:latin typeface="+mj-lt"/>
              </a:rPr>
              <a:t> </a:t>
            </a:r>
            <a:r>
              <a:rPr lang="ar-SA" sz="900" dirty="0" smtClean="0">
                <a:latin typeface="+mj-lt"/>
              </a:rPr>
              <a:t>623</a:t>
            </a:r>
            <a:r>
              <a:rPr lang="en-US" sz="900" dirty="0" smtClean="0">
                <a:latin typeface="+mj-lt"/>
              </a:rPr>
              <a:t>, </a:t>
            </a:r>
            <a:r>
              <a:rPr lang="hi-IN" sz="900" dirty="0" smtClean="0">
                <a:latin typeface="+mj-lt"/>
              </a:rPr>
              <a:t>केरला</a:t>
            </a:r>
            <a:endParaRPr lang="en-US" sz="900" dirty="0" smtClean="0">
              <a:latin typeface="+mj-lt"/>
            </a:endParaRPr>
          </a:p>
          <a:p>
            <a:pPr algn="ctr"/>
            <a:r>
              <a:rPr lang="en-US" sz="900" dirty="0" err="1" smtClean="0">
                <a:latin typeface="+mj-lt"/>
              </a:rPr>
              <a:t>Kanjikode</a:t>
            </a:r>
            <a:r>
              <a:rPr lang="en-US" sz="900" dirty="0" smtClean="0">
                <a:latin typeface="+mj-lt"/>
              </a:rPr>
              <a:t> West, Palakkad – 678 623, Kerala.</a:t>
            </a:r>
          </a:p>
          <a:p>
            <a:pPr algn="ctr"/>
            <a:r>
              <a:rPr lang="en-US" sz="900" dirty="0" smtClean="0">
                <a:latin typeface="+mj-lt"/>
              </a:rPr>
              <a:t>Tel: +91-491-2566120, 2566206, 2566119, 2569010, Fax: +91-491-2566326</a:t>
            </a:r>
          </a:p>
          <a:p>
            <a:pPr algn="ctr"/>
            <a:endParaRPr lang="en-US" sz="1000" dirty="0"/>
          </a:p>
        </p:txBody>
      </p:sp>
      <p:pic>
        <p:nvPicPr>
          <p:cNvPr id="7" name="Picture 6" descr="DSC02786.JPG"/>
          <p:cNvPicPr>
            <a:picLocks noChangeAspect="1"/>
          </p:cNvPicPr>
          <p:nvPr/>
        </p:nvPicPr>
        <p:blipFill>
          <a:blip r:embed="rId4" cstate="print"/>
          <a:stretch>
            <a:fillRect/>
          </a:stretch>
        </p:blipFill>
        <p:spPr>
          <a:xfrm>
            <a:off x="0" y="6781800"/>
            <a:ext cx="6858000" cy="3276600"/>
          </a:xfrm>
          <a:prstGeom prst="rect">
            <a:avLst/>
          </a:prstGeom>
          <a:effectLst>
            <a:softEdge rad="317500"/>
          </a:effectLst>
        </p:spPr>
      </p:pic>
      <p:sp>
        <p:nvSpPr>
          <p:cNvPr id="13" name="16-Point Star 12"/>
          <p:cNvSpPr/>
          <p:nvPr/>
        </p:nvSpPr>
        <p:spPr>
          <a:xfrm>
            <a:off x="5029200" y="3733800"/>
            <a:ext cx="1219200" cy="1219200"/>
          </a:xfrm>
          <a:prstGeom prst="star16">
            <a:avLst/>
          </a:prstGeom>
          <a:solidFill>
            <a:srgbClr val="FFC000"/>
          </a:solidFill>
          <a:ln>
            <a:solidFill>
              <a:srgbClr val="FFFF0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b="1" dirty="0" smtClean="0">
                <a:solidFill>
                  <a:srgbClr val="FF3399"/>
                </a:solidFill>
              </a:rPr>
              <a:t>223</a:t>
            </a:r>
            <a:r>
              <a:rPr lang="en-US" sz="1400" b="1" baseline="30000" dirty="0" smtClean="0">
                <a:solidFill>
                  <a:srgbClr val="FF3399"/>
                </a:solidFill>
              </a:rPr>
              <a:t>rd</a:t>
            </a:r>
            <a:r>
              <a:rPr lang="en-US" sz="1400" b="1" dirty="0" smtClean="0">
                <a:solidFill>
                  <a:srgbClr val="FF3399"/>
                </a:solidFill>
              </a:rPr>
              <a:t> in Series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bg1"/>
            </a:gs>
            <a:gs pos="13000">
              <a:srgbClr val="F8B049"/>
            </a:gs>
            <a:gs pos="21001">
              <a:srgbClr val="F8B049"/>
            </a:gs>
            <a:gs pos="63000">
              <a:srgbClr val="FEE7F2"/>
            </a:gs>
            <a:gs pos="67000">
              <a:srgbClr val="F952A0"/>
            </a:gs>
            <a:gs pos="69000">
              <a:srgbClr val="C50849"/>
            </a:gs>
            <a:gs pos="82001">
              <a:srgbClr val="B43E85"/>
            </a:gs>
            <a:gs pos="100000">
              <a:srgbClr val="F8B049"/>
            </a:gs>
          </a:gsLst>
          <a:lin ang="8100000" scaled="1"/>
        </a:gradFill>
        <a:effectLst/>
      </p:bgPr>
    </p:bg>
    <p:spTree>
      <p:nvGrpSpPr>
        <p:cNvPr id="1" name=""/>
        <p:cNvGrpSpPr/>
        <p:nvPr/>
      </p:nvGrpSpPr>
      <p:grpSpPr>
        <a:xfrm>
          <a:off x="0" y="0"/>
          <a:ext cx="0" cy="0"/>
          <a:chOff x="0" y="0"/>
          <a:chExt cx="0" cy="0"/>
        </a:xfrm>
      </p:grpSpPr>
      <p:sp>
        <p:nvSpPr>
          <p:cNvPr id="3" name="TextBox 5"/>
          <p:cNvSpPr txBox="1">
            <a:spLocks noChangeArrowheads="1"/>
          </p:cNvSpPr>
          <p:nvPr/>
        </p:nvSpPr>
        <p:spPr bwMode="auto">
          <a:xfrm>
            <a:off x="0" y="1524000"/>
            <a:ext cx="6607629" cy="329377"/>
          </a:xfrm>
          <a:prstGeom prst="rect">
            <a:avLst/>
          </a:prstGeom>
          <a:noFill/>
          <a:ln w="9525">
            <a:noFill/>
            <a:prstDash val="sysDash"/>
            <a:miter lim="800000"/>
            <a:headEnd/>
            <a:tailEnd/>
          </a:ln>
        </p:spPr>
        <p:txBody>
          <a:bodyPr wrap="square" lIns="82351" tIns="41176" rIns="82351" bIns="41176">
            <a:spAutoFit/>
          </a:bodyPr>
          <a:lstStyle/>
          <a:p>
            <a:r>
              <a:rPr lang="en-US" sz="1600" b="1" dirty="0">
                <a:solidFill>
                  <a:srgbClr val="FF3399"/>
                </a:solidFill>
                <a:effectLst>
                  <a:outerShdw blurRad="38100" dist="38100" dir="2700000" algn="tl">
                    <a:srgbClr val="000000">
                      <a:alpha val="43137"/>
                    </a:srgbClr>
                  </a:outerShdw>
                </a:effectLst>
                <a:latin typeface="Georgia" pitchFamily="18" charset="0"/>
              </a:rPr>
              <a:t>Major Calibration &amp; Test Facilities at FCRI</a:t>
            </a:r>
          </a:p>
        </p:txBody>
      </p:sp>
      <p:sp>
        <p:nvSpPr>
          <p:cNvPr id="6" name="TextBox 5"/>
          <p:cNvSpPr txBox="1"/>
          <p:nvPr/>
        </p:nvSpPr>
        <p:spPr>
          <a:xfrm>
            <a:off x="239486" y="76200"/>
            <a:ext cx="6389914" cy="315305"/>
          </a:xfrm>
          <a:prstGeom prst="rect">
            <a:avLst/>
          </a:prstGeom>
          <a:noFill/>
        </p:spPr>
        <p:txBody>
          <a:bodyPr wrap="square" lIns="68415" tIns="34208" rIns="68415" bIns="34208" rtlCol="0">
            <a:spAutoFit/>
          </a:bodyPr>
          <a:lstStyle/>
          <a:p>
            <a:pPr algn="just"/>
            <a:r>
              <a:rPr lang="en-US" sz="1600" b="1" dirty="0" smtClean="0">
                <a:solidFill>
                  <a:schemeClr val="bg1"/>
                </a:solidFill>
                <a:effectLst>
                  <a:outerShdw blurRad="38100" dist="38100" dir="2700000" algn="tl">
                    <a:srgbClr val="000000">
                      <a:alpha val="43137"/>
                    </a:srgbClr>
                  </a:outerShdw>
                </a:effectLst>
                <a:latin typeface="Georgia" pitchFamily="18" charset="0"/>
              </a:rPr>
              <a:t>About FCRI</a:t>
            </a:r>
          </a:p>
        </p:txBody>
      </p:sp>
      <p:sp>
        <p:nvSpPr>
          <p:cNvPr id="10" name="Rectangle 9"/>
          <p:cNvSpPr/>
          <p:nvPr/>
        </p:nvSpPr>
        <p:spPr>
          <a:xfrm>
            <a:off x="228600" y="304800"/>
            <a:ext cx="6400800" cy="1338828"/>
          </a:xfrm>
          <a:prstGeom prst="rect">
            <a:avLst/>
          </a:prstGeom>
          <a:solidFill>
            <a:schemeClr val="bg1"/>
          </a:solidFill>
          <a:effectLst>
            <a:softEdge rad="127000"/>
          </a:effectLst>
        </p:spPr>
        <p:txBody>
          <a:bodyPr wrap="square">
            <a:spAutoFit/>
          </a:bodyPr>
          <a:lstStyle/>
          <a:p>
            <a:pPr algn="just"/>
            <a:r>
              <a:rPr lang="en-US" sz="900" dirty="0" smtClean="0">
                <a:latin typeface="Century Gothic" pitchFamily="34" charset="0"/>
              </a:rPr>
              <a:t>FCRI, a state of the art Flow and Fluid Engineering Institute, first of its kind in South East Asia is dedicated to Research &amp; Development in Fluid Flow Measurement &amp; Control Techniques. More than 85 sponsored projects for various reputed organisations have been successfully completed by the institute. The Institute provides facilities towards technological developments to the flow product industries and serves as a National Certifying Authority and Quality / Reliability evaluation facility. The Institute also provides facility for calibration of metrological, pressure, temperature, electrical parameters, noise, vibration etc. for ISO certification. Apart from testing and calibration, the Institute conducts National and International training programmes in the field of flow control, Measurement &amp; Instrumentation, Metrology, Pressure and Temperature measurement / Calibration and related areas.</a:t>
            </a:r>
          </a:p>
        </p:txBody>
      </p:sp>
      <p:graphicFrame>
        <p:nvGraphicFramePr>
          <p:cNvPr id="11" name="Table 10"/>
          <p:cNvGraphicFramePr>
            <a:graphicFrameLocks noGrp="1"/>
          </p:cNvGraphicFramePr>
          <p:nvPr/>
        </p:nvGraphicFramePr>
        <p:xfrm>
          <a:off x="152400" y="1981200"/>
          <a:ext cx="6515101" cy="7686526"/>
        </p:xfrm>
        <a:graphic>
          <a:graphicData uri="http://schemas.openxmlformats.org/drawingml/2006/table">
            <a:tbl>
              <a:tblPr/>
              <a:tblGrid>
                <a:gridCol w="514350"/>
                <a:gridCol w="762000"/>
                <a:gridCol w="533400"/>
                <a:gridCol w="1219200"/>
                <a:gridCol w="762000"/>
                <a:gridCol w="1066800"/>
                <a:gridCol w="838200"/>
                <a:gridCol w="154762"/>
                <a:gridCol w="664389"/>
              </a:tblGrid>
              <a:tr h="210184">
                <a:tc gridSpan="3">
                  <a:txBody>
                    <a:bodyPr/>
                    <a:lstStyle/>
                    <a:p>
                      <a:pPr marL="0" marR="0" algn="ctr">
                        <a:lnSpc>
                          <a:spcPct val="115000"/>
                        </a:lnSpc>
                        <a:spcBef>
                          <a:spcPts val="0"/>
                        </a:spcBef>
                        <a:spcAft>
                          <a:spcPts val="0"/>
                        </a:spcAft>
                      </a:pPr>
                      <a:r>
                        <a:rPr lang="en-US" sz="600" b="1" dirty="0">
                          <a:solidFill>
                            <a:schemeClr val="tx1"/>
                          </a:solidFill>
                          <a:latin typeface="Arial" pitchFamily="34" charset="0"/>
                          <a:ea typeface="Calibri"/>
                          <a:cs typeface="Arial" pitchFamily="34" charset="0"/>
                        </a:rPr>
                        <a:t>Laboratory Fluid flow</a:t>
                      </a:r>
                    </a:p>
                    <a:p>
                      <a:pPr marL="0" marR="0" algn="ctr">
                        <a:lnSpc>
                          <a:spcPct val="115000"/>
                        </a:lnSpc>
                        <a:spcBef>
                          <a:spcPts val="0"/>
                        </a:spcBef>
                        <a:spcAft>
                          <a:spcPts val="0"/>
                        </a:spcAft>
                      </a:pPr>
                      <a:r>
                        <a:rPr lang="en-US" sz="600" b="1" dirty="0">
                          <a:solidFill>
                            <a:schemeClr val="tx1"/>
                          </a:solidFill>
                          <a:latin typeface="Arial" pitchFamily="34" charset="0"/>
                          <a:ea typeface="Calibri"/>
                          <a:cs typeface="Arial" pitchFamily="34" charset="0"/>
                        </a:rPr>
                        <a:t>NABL C026/T027</a:t>
                      </a:r>
                    </a:p>
                  </a:txBody>
                  <a:tcPr marL="11277" marR="11277" marT="3290" marB="0">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9050" cap="flat" cmpd="sng" algn="ctr">
                      <a:solidFill>
                        <a:srgbClr val="E36C0A"/>
                      </a:solidFill>
                      <a:prstDash val="solid"/>
                      <a:round/>
                      <a:headEnd type="none" w="med" len="med"/>
                      <a:tailEnd type="none" w="med" len="med"/>
                    </a:lnB>
                    <a:solidFill>
                      <a:srgbClr val="FFFF00"/>
                    </a:solidFill>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600" b="1" dirty="0">
                          <a:solidFill>
                            <a:schemeClr val="tx1"/>
                          </a:solidFill>
                          <a:latin typeface="Arial" pitchFamily="34" charset="0"/>
                          <a:ea typeface="Calibri"/>
                          <a:cs typeface="Arial" pitchFamily="34" charset="0"/>
                        </a:rPr>
                        <a:t>Maximum Flow Rate</a:t>
                      </a:r>
                    </a:p>
                    <a:p>
                      <a:pPr marL="0" marR="0" algn="ctr">
                        <a:lnSpc>
                          <a:spcPct val="115000"/>
                        </a:lnSpc>
                        <a:spcBef>
                          <a:spcPts val="0"/>
                        </a:spcBef>
                        <a:spcAft>
                          <a:spcPts val="0"/>
                        </a:spcAft>
                      </a:pPr>
                      <a:r>
                        <a:rPr lang="en-US" sz="600" b="1" dirty="0">
                          <a:solidFill>
                            <a:schemeClr val="tx1"/>
                          </a:solidFill>
                          <a:latin typeface="Arial" pitchFamily="34" charset="0"/>
                          <a:ea typeface="Calibri"/>
                          <a:cs typeface="Arial" pitchFamily="34" charset="0"/>
                        </a:rPr>
                        <a:t>(m</a:t>
                      </a:r>
                      <a:r>
                        <a:rPr lang="en-US" sz="600" b="1" baseline="30000" dirty="0">
                          <a:solidFill>
                            <a:schemeClr val="tx1"/>
                          </a:solidFill>
                          <a:latin typeface="Arial" pitchFamily="34" charset="0"/>
                          <a:ea typeface="Calibri"/>
                          <a:cs typeface="Arial" pitchFamily="34" charset="0"/>
                        </a:rPr>
                        <a:t>3</a:t>
                      </a:r>
                      <a:r>
                        <a:rPr lang="en-US" sz="600" b="1" dirty="0">
                          <a:solidFill>
                            <a:schemeClr val="tx1"/>
                          </a:solidFill>
                          <a:latin typeface="Arial" pitchFamily="34" charset="0"/>
                          <a:ea typeface="Calibri"/>
                          <a:cs typeface="Arial" pitchFamily="34" charset="0"/>
                        </a:rPr>
                        <a:t>/h)</a:t>
                      </a:r>
                    </a:p>
                  </a:txBody>
                  <a:tcPr marL="11277" marR="11277" marT="3290" marB="0">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9050" cap="flat" cmpd="sng" algn="ctr">
                      <a:solidFill>
                        <a:srgbClr val="E36C0A"/>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600" b="1" dirty="0">
                          <a:solidFill>
                            <a:schemeClr val="tx1"/>
                          </a:solidFill>
                          <a:latin typeface="Arial" pitchFamily="34" charset="0"/>
                          <a:ea typeface="Calibri"/>
                          <a:cs typeface="Arial" pitchFamily="34" charset="0"/>
                        </a:rPr>
                        <a:t>Maximum</a:t>
                      </a:r>
                    </a:p>
                    <a:p>
                      <a:pPr marL="0" marR="0" algn="ctr">
                        <a:lnSpc>
                          <a:spcPct val="115000"/>
                        </a:lnSpc>
                        <a:spcBef>
                          <a:spcPts val="0"/>
                        </a:spcBef>
                        <a:spcAft>
                          <a:spcPts val="0"/>
                        </a:spcAft>
                      </a:pPr>
                      <a:r>
                        <a:rPr lang="en-US" sz="600" b="1" dirty="0">
                          <a:solidFill>
                            <a:schemeClr val="tx1"/>
                          </a:solidFill>
                          <a:latin typeface="Arial" pitchFamily="34" charset="0"/>
                          <a:ea typeface="Calibri"/>
                          <a:cs typeface="Arial" pitchFamily="34" charset="0"/>
                        </a:rPr>
                        <a:t>Line Size</a:t>
                      </a:r>
                    </a:p>
                  </a:txBody>
                  <a:tcPr marL="11277" marR="11277" marT="3290" marB="0">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9050" cap="flat" cmpd="sng" algn="ctr">
                      <a:solidFill>
                        <a:srgbClr val="E36C0A"/>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600" b="1" dirty="0">
                          <a:solidFill>
                            <a:schemeClr val="tx1"/>
                          </a:solidFill>
                          <a:latin typeface="Arial" pitchFamily="34" charset="0"/>
                          <a:ea typeface="Calibri"/>
                          <a:cs typeface="Arial" pitchFamily="34" charset="0"/>
                        </a:rPr>
                        <a:t>Uncertainty in Flow Rate</a:t>
                      </a:r>
                    </a:p>
                    <a:p>
                      <a:pPr marL="0" marR="0" algn="ctr">
                        <a:lnSpc>
                          <a:spcPct val="115000"/>
                        </a:lnSpc>
                        <a:spcBef>
                          <a:spcPts val="0"/>
                        </a:spcBef>
                        <a:spcAft>
                          <a:spcPts val="0"/>
                        </a:spcAft>
                      </a:pPr>
                      <a:r>
                        <a:rPr lang="en-US" sz="600" b="1" dirty="0">
                          <a:solidFill>
                            <a:schemeClr val="tx1"/>
                          </a:solidFill>
                          <a:latin typeface="Arial" pitchFamily="34" charset="0"/>
                          <a:ea typeface="Calibri"/>
                          <a:cs typeface="Arial" pitchFamily="34" charset="0"/>
                        </a:rPr>
                        <a:t>(% reading)</a:t>
                      </a:r>
                    </a:p>
                  </a:txBody>
                  <a:tcPr marL="11277" marR="11277" marT="3290" marB="0">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9050" cap="flat" cmpd="sng" algn="ctr">
                      <a:solidFill>
                        <a:srgbClr val="E36C0A"/>
                      </a:solidFill>
                      <a:prstDash val="solid"/>
                      <a:round/>
                      <a:headEnd type="none" w="med" len="med"/>
                      <a:tailEnd type="none" w="med" len="med"/>
                    </a:lnB>
                    <a:solidFill>
                      <a:srgbClr val="FFFF00"/>
                    </a:solidFill>
                  </a:tcPr>
                </a:tc>
                <a:tc gridSpan="3">
                  <a:txBody>
                    <a:bodyPr/>
                    <a:lstStyle/>
                    <a:p>
                      <a:pPr marL="0" marR="0" algn="ctr">
                        <a:lnSpc>
                          <a:spcPct val="115000"/>
                        </a:lnSpc>
                        <a:spcBef>
                          <a:spcPts val="0"/>
                        </a:spcBef>
                        <a:spcAft>
                          <a:spcPts val="0"/>
                        </a:spcAft>
                      </a:pPr>
                      <a:r>
                        <a:rPr lang="en-US" sz="600" b="1" dirty="0">
                          <a:solidFill>
                            <a:schemeClr val="tx1"/>
                          </a:solidFill>
                          <a:latin typeface="Arial" pitchFamily="34" charset="0"/>
                          <a:ea typeface="Calibri"/>
                          <a:cs typeface="Arial" pitchFamily="34" charset="0"/>
                        </a:rPr>
                        <a:t>Uncertainty in Volume</a:t>
                      </a:r>
                    </a:p>
                    <a:p>
                      <a:pPr marL="0" marR="0" algn="ctr">
                        <a:lnSpc>
                          <a:spcPct val="115000"/>
                        </a:lnSpc>
                        <a:spcBef>
                          <a:spcPts val="0"/>
                        </a:spcBef>
                        <a:spcAft>
                          <a:spcPts val="0"/>
                        </a:spcAft>
                      </a:pPr>
                      <a:r>
                        <a:rPr lang="en-US" sz="600" b="1" dirty="0">
                          <a:solidFill>
                            <a:schemeClr val="tx1"/>
                          </a:solidFill>
                          <a:latin typeface="Arial" pitchFamily="34" charset="0"/>
                          <a:ea typeface="Calibri"/>
                          <a:cs typeface="Arial" pitchFamily="34" charset="0"/>
                        </a:rPr>
                        <a:t>(% reading)</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9050" cap="flat" cmpd="sng" algn="ctr">
                      <a:solidFill>
                        <a:srgbClr val="E36C0A"/>
                      </a:solidFill>
                      <a:prstDash val="solid"/>
                      <a:round/>
                      <a:headEnd type="none" w="med" len="med"/>
                      <a:tailEnd type="none" w="med" len="med"/>
                    </a:lnB>
                    <a:solidFill>
                      <a:srgbClr val="FFFF00"/>
                    </a:solidFill>
                  </a:tcPr>
                </a:tc>
                <a:tc hMerge="1">
                  <a:txBody>
                    <a:bodyPr/>
                    <a:lstStyle/>
                    <a:p>
                      <a:endParaRPr lang="en-US"/>
                    </a:p>
                  </a:txBody>
                  <a:tcPr/>
                </a:tc>
                <a:tc hMerge="1">
                  <a:txBody>
                    <a:bodyPr/>
                    <a:lstStyle/>
                    <a:p>
                      <a:endParaRPr lang="en-US"/>
                    </a:p>
                  </a:txBody>
                  <a:tcPr/>
                </a:tc>
              </a:tr>
              <a:tr h="645364">
                <a:tc gridSpan="3">
                  <a:txBody>
                    <a:bodyPr/>
                    <a:lstStyle/>
                    <a:p>
                      <a:pPr marL="0" marR="0" algn="l">
                        <a:lnSpc>
                          <a:spcPct val="115000"/>
                        </a:lnSpc>
                        <a:spcBef>
                          <a:spcPts val="0"/>
                        </a:spcBef>
                        <a:spcAft>
                          <a:spcPts val="0"/>
                        </a:spcAft>
                      </a:pPr>
                      <a:r>
                        <a:rPr lang="en-US" sz="600" b="1" dirty="0">
                          <a:solidFill>
                            <a:srgbClr val="0000FF"/>
                          </a:solidFill>
                          <a:latin typeface="Arial" pitchFamily="34" charset="0"/>
                          <a:ea typeface="Calibri"/>
                          <a:cs typeface="Arial" pitchFamily="34" charset="0"/>
                        </a:rPr>
                        <a:t>Water Flow</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marL="0" marR="0" algn="l">
                        <a:lnSpc>
                          <a:spcPct val="115000"/>
                        </a:lnSpc>
                        <a:spcBef>
                          <a:spcPts val="0"/>
                        </a:spcBef>
                        <a:spcAft>
                          <a:spcPts val="0"/>
                        </a:spcAft>
                      </a:pPr>
                      <a:r>
                        <a:rPr lang="en-US" sz="600" b="1" dirty="0">
                          <a:solidFill>
                            <a:srgbClr val="0000FF"/>
                          </a:solidFill>
                          <a:latin typeface="Arial" pitchFamily="34" charset="0"/>
                          <a:ea typeface="Calibri"/>
                          <a:cs typeface="Arial" pitchFamily="34" charset="0"/>
                        </a:rPr>
                        <a:t>4500</a:t>
                      </a:r>
                    </a:p>
                    <a:p>
                      <a:pPr marL="0" marR="0" algn="l">
                        <a:lnSpc>
                          <a:spcPct val="115000"/>
                        </a:lnSpc>
                        <a:spcBef>
                          <a:spcPts val="0"/>
                        </a:spcBef>
                        <a:spcAft>
                          <a:spcPts val="0"/>
                        </a:spcAft>
                      </a:pPr>
                      <a:r>
                        <a:rPr lang="en-US" sz="600" b="1" dirty="0">
                          <a:solidFill>
                            <a:srgbClr val="0000FF"/>
                          </a:solidFill>
                          <a:latin typeface="Arial" pitchFamily="34" charset="0"/>
                          <a:ea typeface="Calibri"/>
                          <a:cs typeface="Arial" pitchFamily="34" charset="0"/>
                        </a:rPr>
                        <a:t>15000</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600" b="1" dirty="0">
                          <a:solidFill>
                            <a:srgbClr val="0000FF"/>
                          </a:solidFill>
                          <a:latin typeface="Arial" pitchFamily="34" charset="0"/>
                          <a:ea typeface="Calibri"/>
                          <a:cs typeface="Arial" pitchFamily="34" charset="0"/>
                        </a:rPr>
                        <a:t>900mm</a:t>
                      </a:r>
                    </a:p>
                    <a:p>
                      <a:pPr marL="0" marR="0" algn="l">
                        <a:lnSpc>
                          <a:spcPct val="115000"/>
                        </a:lnSpc>
                        <a:spcBef>
                          <a:spcPts val="0"/>
                        </a:spcBef>
                        <a:spcAft>
                          <a:spcPts val="0"/>
                        </a:spcAft>
                      </a:pPr>
                      <a:r>
                        <a:rPr lang="en-US" sz="600" b="1" dirty="0">
                          <a:solidFill>
                            <a:srgbClr val="0000FF"/>
                          </a:solidFill>
                          <a:latin typeface="Arial" pitchFamily="34" charset="0"/>
                          <a:ea typeface="Calibri"/>
                          <a:cs typeface="Arial" pitchFamily="34" charset="0"/>
                        </a:rPr>
                        <a:t>2000mm</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600" b="1" dirty="0" err="1">
                          <a:solidFill>
                            <a:srgbClr val="0000FF"/>
                          </a:solidFill>
                          <a:latin typeface="Arial" pitchFamily="34" charset="0"/>
                          <a:ea typeface="Calibri"/>
                          <a:cs typeface="Arial" pitchFamily="34" charset="0"/>
                        </a:rPr>
                        <a:t>Upto</a:t>
                      </a:r>
                      <a:r>
                        <a:rPr lang="en-US" sz="600" b="1" dirty="0">
                          <a:solidFill>
                            <a:srgbClr val="0000FF"/>
                          </a:solidFill>
                          <a:latin typeface="Arial" pitchFamily="34" charset="0"/>
                          <a:ea typeface="Calibri"/>
                          <a:cs typeface="Arial" pitchFamily="34" charset="0"/>
                        </a:rPr>
                        <a:t> 200m³/h : ±0.05%</a:t>
                      </a:r>
                    </a:p>
                    <a:p>
                      <a:pPr marL="0" marR="0" algn="l">
                        <a:lnSpc>
                          <a:spcPct val="115000"/>
                        </a:lnSpc>
                        <a:spcBef>
                          <a:spcPts val="0"/>
                        </a:spcBef>
                        <a:spcAft>
                          <a:spcPts val="0"/>
                        </a:spcAft>
                      </a:pPr>
                      <a:r>
                        <a:rPr lang="en-US" sz="600" b="1" dirty="0">
                          <a:solidFill>
                            <a:srgbClr val="0000FF"/>
                          </a:solidFill>
                          <a:latin typeface="Arial" pitchFamily="34" charset="0"/>
                          <a:ea typeface="Calibri"/>
                          <a:cs typeface="Arial" pitchFamily="34" charset="0"/>
                        </a:rPr>
                        <a:t>200 to 2500m³/h : ±0.10%</a:t>
                      </a:r>
                    </a:p>
                    <a:p>
                      <a:pPr marL="0" marR="0" algn="l">
                        <a:lnSpc>
                          <a:spcPct val="115000"/>
                        </a:lnSpc>
                        <a:spcBef>
                          <a:spcPts val="0"/>
                        </a:spcBef>
                        <a:spcAft>
                          <a:spcPts val="0"/>
                        </a:spcAft>
                      </a:pPr>
                      <a:r>
                        <a:rPr lang="en-US" sz="600" b="1" dirty="0">
                          <a:solidFill>
                            <a:srgbClr val="0000FF"/>
                          </a:solidFill>
                          <a:latin typeface="Arial" pitchFamily="34" charset="0"/>
                          <a:ea typeface="Calibri"/>
                          <a:cs typeface="Arial" pitchFamily="34" charset="0"/>
                        </a:rPr>
                        <a:t>2500 to 4500 m³/h : ±0.15%</a:t>
                      </a:r>
                    </a:p>
                    <a:p>
                      <a:pPr marL="0" marR="0" algn="l">
                        <a:lnSpc>
                          <a:spcPct val="115000"/>
                        </a:lnSpc>
                        <a:spcBef>
                          <a:spcPts val="0"/>
                        </a:spcBef>
                        <a:spcAft>
                          <a:spcPts val="0"/>
                        </a:spcAft>
                      </a:pPr>
                      <a:r>
                        <a:rPr lang="en-US" sz="600" b="1" dirty="0">
                          <a:solidFill>
                            <a:srgbClr val="0000FF"/>
                          </a:solidFill>
                          <a:latin typeface="Arial" pitchFamily="34" charset="0"/>
                          <a:ea typeface="Calibri"/>
                          <a:cs typeface="Arial" pitchFamily="34" charset="0"/>
                        </a:rPr>
                        <a:t>5000-15000m³/h : ±0.5%</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gridSpan="3">
                  <a:txBody>
                    <a:bodyPr/>
                    <a:lstStyle/>
                    <a:p>
                      <a:pPr marL="0" marR="0" algn="l">
                        <a:lnSpc>
                          <a:spcPct val="115000"/>
                        </a:lnSpc>
                        <a:spcBef>
                          <a:spcPts val="0"/>
                        </a:spcBef>
                        <a:spcAft>
                          <a:spcPts val="0"/>
                        </a:spcAft>
                      </a:pPr>
                      <a:r>
                        <a:rPr lang="en-US" sz="600" b="1" dirty="0" smtClean="0">
                          <a:solidFill>
                            <a:srgbClr val="0000FF"/>
                          </a:solidFill>
                          <a:latin typeface="Arial" pitchFamily="34" charset="0"/>
                          <a:ea typeface="Calibri"/>
                          <a:cs typeface="Arial" pitchFamily="34" charset="0"/>
                        </a:rPr>
                        <a:t>2m</a:t>
                      </a:r>
                      <a:r>
                        <a:rPr lang="en-US" sz="600" b="1" baseline="30000" dirty="0" smtClean="0">
                          <a:solidFill>
                            <a:srgbClr val="0000FF"/>
                          </a:solidFill>
                          <a:latin typeface="Arial" pitchFamily="34" charset="0"/>
                          <a:ea typeface="Calibri"/>
                          <a:cs typeface="Arial" pitchFamily="34" charset="0"/>
                        </a:rPr>
                        <a:t>3</a:t>
                      </a:r>
                      <a:r>
                        <a:rPr lang="en-US" sz="600" b="1" dirty="0" smtClean="0">
                          <a:solidFill>
                            <a:srgbClr val="0000FF"/>
                          </a:solidFill>
                          <a:latin typeface="Arial" pitchFamily="34" charset="0"/>
                          <a:ea typeface="Calibri"/>
                          <a:cs typeface="Arial" pitchFamily="34" charset="0"/>
                        </a:rPr>
                        <a:t>-20m</a:t>
                      </a:r>
                      <a:r>
                        <a:rPr lang="en-US" sz="600" b="1" baseline="30000" dirty="0" smtClean="0">
                          <a:solidFill>
                            <a:srgbClr val="0000FF"/>
                          </a:solidFill>
                          <a:latin typeface="Arial" pitchFamily="34" charset="0"/>
                          <a:ea typeface="Calibri"/>
                          <a:cs typeface="Arial" pitchFamily="34" charset="0"/>
                        </a:rPr>
                        <a:t>3 </a:t>
                      </a:r>
                      <a:r>
                        <a:rPr lang="en-US" sz="600" b="1" dirty="0">
                          <a:solidFill>
                            <a:srgbClr val="0000FF"/>
                          </a:solidFill>
                          <a:latin typeface="Arial" pitchFamily="34" charset="0"/>
                          <a:ea typeface="Calibri"/>
                          <a:cs typeface="Arial" pitchFamily="34" charset="0"/>
                        </a:rPr>
                        <a:t>: ± 0.05%</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861833">
                <a:tc gridSpan="3">
                  <a:txBody>
                    <a:bodyPr/>
                    <a:lstStyle/>
                    <a:p>
                      <a:pPr marL="0" marR="0" algn="l">
                        <a:lnSpc>
                          <a:spcPct val="115000"/>
                        </a:lnSpc>
                        <a:spcBef>
                          <a:spcPts val="0"/>
                        </a:spcBef>
                        <a:spcAft>
                          <a:spcPts val="0"/>
                        </a:spcAft>
                      </a:pPr>
                      <a:r>
                        <a:rPr lang="en-US" sz="600" b="1" dirty="0">
                          <a:solidFill>
                            <a:srgbClr val="0000FF"/>
                          </a:solidFill>
                          <a:latin typeface="Arial" pitchFamily="34" charset="0"/>
                          <a:ea typeface="Calibri"/>
                          <a:cs typeface="Arial" pitchFamily="34" charset="0"/>
                        </a:rPr>
                        <a:t>Air Flow</a:t>
                      </a:r>
                    </a:p>
                    <a:p>
                      <a:pPr marL="0" marR="0" algn="l">
                        <a:lnSpc>
                          <a:spcPct val="115000"/>
                        </a:lnSpc>
                        <a:spcBef>
                          <a:spcPts val="0"/>
                        </a:spcBef>
                        <a:spcAft>
                          <a:spcPts val="0"/>
                        </a:spcAft>
                      </a:pPr>
                      <a:r>
                        <a:rPr lang="en-US" sz="600" b="1" dirty="0">
                          <a:solidFill>
                            <a:srgbClr val="0000FF"/>
                          </a:solidFill>
                          <a:latin typeface="Arial" pitchFamily="34" charset="0"/>
                          <a:ea typeface="Calibri"/>
                          <a:cs typeface="Arial" pitchFamily="34" charset="0"/>
                        </a:rPr>
                        <a:t>At Ambient conditions</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marL="0" marR="0" algn="l">
                        <a:lnSpc>
                          <a:spcPct val="115000"/>
                        </a:lnSpc>
                        <a:spcBef>
                          <a:spcPts val="0"/>
                        </a:spcBef>
                        <a:spcAft>
                          <a:spcPts val="0"/>
                        </a:spcAft>
                      </a:pPr>
                      <a:r>
                        <a:rPr lang="en-US" sz="600" b="1" dirty="0">
                          <a:solidFill>
                            <a:srgbClr val="0000FF"/>
                          </a:solidFill>
                          <a:latin typeface="Arial" pitchFamily="34" charset="0"/>
                          <a:ea typeface="Calibri"/>
                          <a:cs typeface="Arial" pitchFamily="34" charset="0"/>
                        </a:rPr>
                        <a:t>10000</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600" b="1" dirty="0">
                          <a:solidFill>
                            <a:srgbClr val="0000FF"/>
                          </a:solidFill>
                          <a:latin typeface="Arial" pitchFamily="34" charset="0"/>
                          <a:ea typeface="Calibri"/>
                          <a:cs typeface="Arial" pitchFamily="34" charset="0"/>
                        </a:rPr>
                        <a:t>400mm</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600" b="1" dirty="0">
                          <a:solidFill>
                            <a:srgbClr val="0000FF"/>
                          </a:solidFill>
                          <a:latin typeface="Arial" pitchFamily="34" charset="0"/>
                          <a:ea typeface="Calibri"/>
                          <a:cs typeface="Arial" pitchFamily="34" charset="0"/>
                        </a:rPr>
                        <a:t>0.016 m³/hr to 0.25m³/hr : ±0.3%</a:t>
                      </a:r>
                    </a:p>
                    <a:p>
                      <a:pPr marL="0" marR="0" algn="l">
                        <a:lnSpc>
                          <a:spcPct val="115000"/>
                        </a:lnSpc>
                        <a:spcBef>
                          <a:spcPts val="0"/>
                        </a:spcBef>
                        <a:spcAft>
                          <a:spcPts val="0"/>
                        </a:spcAft>
                      </a:pPr>
                      <a:r>
                        <a:rPr lang="en-US" sz="600" b="1" dirty="0">
                          <a:solidFill>
                            <a:srgbClr val="0000FF"/>
                          </a:solidFill>
                          <a:latin typeface="Arial" pitchFamily="34" charset="0"/>
                          <a:ea typeface="Calibri"/>
                          <a:cs typeface="Arial" pitchFamily="34" charset="0"/>
                        </a:rPr>
                        <a:t>0.25 m³/hr to 40m³/hr     : ±0.1%</a:t>
                      </a:r>
                    </a:p>
                    <a:p>
                      <a:pPr marL="0" marR="0" algn="l">
                        <a:lnSpc>
                          <a:spcPct val="115000"/>
                        </a:lnSpc>
                        <a:spcBef>
                          <a:spcPts val="0"/>
                        </a:spcBef>
                        <a:spcAft>
                          <a:spcPts val="0"/>
                        </a:spcAft>
                      </a:pPr>
                      <a:r>
                        <a:rPr lang="en-US" sz="600" b="1" smtClean="0">
                          <a:solidFill>
                            <a:srgbClr val="0000FF"/>
                          </a:solidFill>
                          <a:latin typeface="Arial" pitchFamily="34" charset="0"/>
                          <a:ea typeface="Calibri"/>
                          <a:cs typeface="Arial" pitchFamily="34" charset="0"/>
                        </a:rPr>
                        <a:t>0.7 </a:t>
                      </a:r>
                      <a:r>
                        <a:rPr lang="en-US" sz="600" b="1" dirty="0">
                          <a:solidFill>
                            <a:srgbClr val="0000FF"/>
                          </a:solidFill>
                          <a:latin typeface="Arial" pitchFamily="34" charset="0"/>
                          <a:ea typeface="Calibri"/>
                          <a:cs typeface="Arial" pitchFamily="34" charset="0"/>
                        </a:rPr>
                        <a:t>m³/hr to 400m³/hr      : ±0.15%</a:t>
                      </a:r>
                    </a:p>
                    <a:p>
                      <a:pPr marL="0" marR="0" algn="l">
                        <a:lnSpc>
                          <a:spcPct val="115000"/>
                        </a:lnSpc>
                        <a:spcBef>
                          <a:spcPts val="0"/>
                        </a:spcBef>
                        <a:spcAft>
                          <a:spcPts val="0"/>
                        </a:spcAft>
                      </a:pPr>
                      <a:r>
                        <a:rPr lang="en-US" sz="600" b="1" dirty="0">
                          <a:solidFill>
                            <a:srgbClr val="0000FF"/>
                          </a:solidFill>
                          <a:latin typeface="Arial" pitchFamily="34" charset="0"/>
                          <a:ea typeface="Calibri"/>
                          <a:cs typeface="Arial" pitchFamily="34" charset="0"/>
                        </a:rPr>
                        <a:t>&gt; 400m³/hr    10000m</a:t>
                      </a:r>
                      <a:r>
                        <a:rPr lang="en-US" sz="600" b="1" baseline="30000" dirty="0">
                          <a:solidFill>
                            <a:srgbClr val="0000FF"/>
                          </a:solidFill>
                          <a:latin typeface="Arial" pitchFamily="34" charset="0"/>
                          <a:ea typeface="Calibri"/>
                          <a:cs typeface="Arial" pitchFamily="34" charset="0"/>
                        </a:rPr>
                        <a:t>3</a:t>
                      </a:r>
                      <a:r>
                        <a:rPr lang="en-US" sz="600" b="1" dirty="0">
                          <a:solidFill>
                            <a:srgbClr val="0000FF"/>
                          </a:solidFill>
                          <a:latin typeface="Arial" pitchFamily="34" charset="0"/>
                          <a:ea typeface="Calibri"/>
                          <a:cs typeface="Arial" pitchFamily="34" charset="0"/>
                        </a:rPr>
                        <a:t>hr  : ±0.25%</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gridSpan="3">
                  <a:txBody>
                    <a:bodyPr/>
                    <a:lstStyle/>
                    <a:p>
                      <a:pPr marL="0" marR="0" algn="l">
                        <a:lnSpc>
                          <a:spcPct val="115000"/>
                        </a:lnSpc>
                        <a:spcBef>
                          <a:spcPts val="0"/>
                        </a:spcBef>
                        <a:spcAft>
                          <a:spcPts val="0"/>
                        </a:spcAft>
                      </a:pPr>
                      <a:r>
                        <a:rPr lang="en-US" sz="600" b="1" dirty="0">
                          <a:solidFill>
                            <a:srgbClr val="0000FF"/>
                          </a:solidFill>
                          <a:latin typeface="Arial" pitchFamily="34" charset="0"/>
                          <a:ea typeface="Calibri"/>
                          <a:cs typeface="Arial" pitchFamily="34" charset="0"/>
                        </a:rPr>
                        <a:t>0-0.5 m</a:t>
                      </a:r>
                      <a:r>
                        <a:rPr lang="en-US" sz="600" b="1" baseline="30000" dirty="0">
                          <a:solidFill>
                            <a:srgbClr val="0000FF"/>
                          </a:solidFill>
                          <a:latin typeface="Arial" pitchFamily="34" charset="0"/>
                          <a:ea typeface="Calibri"/>
                          <a:cs typeface="Arial" pitchFamily="34" charset="0"/>
                        </a:rPr>
                        <a:t>3  </a:t>
                      </a:r>
                      <a:r>
                        <a:rPr lang="en-US" sz="600" b="1" dirty="0">
                          <a:solidFill>
                            <a:srgbClr val="0000FF"/>
                          </a:solidFill>
                          <a:latin typeface="Arial" pitchFamily="34" charset="0"/>
                          <a:ea typeface="Calibri"/>
                          <a:cs typeface="Arial" pitchFamily="34" charset="0"/>
                        </a:rPr>
                        <a:t>: ±0.1%</a:t>
                      </a:r>
                    </a:p>
                    <a:p>
                      <a:pPr marL="0" marR="0" algn="l">
                        <a:lnSpc>
                          <a:spcPct val="115000"/>
                        </a:lnSpc>
                        <a:spcBef>
                          <a:spcPts val="0"/>
                        </a:spcBef>
                        <a:spcAft>
                          <a:spcPts val="0"/>
                        </a:spcAft>
                      </a:pPr>
                      <a:r>
                        <a:rPr lang="en-US" sz="600" b="1" dirty="0">
                          <a:solidFill>
                            <a:srgbClr val="0000FF"/>
                          </a:solidFill>
                          <a:latin typeface="Arial" pitchFamily="34" charset="0"/>
                          <a:ea typeface="Calibri"/>
                          <a:cs typeface="Arial" pitchFamily="34" charset="0"/>
                        </a:rPr>
                        <a:t>2 m</a:t>
                      </a:r>
                      <a:r>
                        <a:rPr lang="en-US" sz="600" b="1" baseline="30000" dirty="0">
                          <a:solidFill>
                            <a:srgbClr val="0000FF"/>
                          </a:solidFill>
                          <a:latin typeface="Arial" pitchFamily="34" charset="0"/>
                          <a:ea typeface="Calibri"/>
                          <a:cs typeface="Arial" pitchFamily="34" charset="0"/>
                        </a:rPr>
                        <a:t>3 </a:t>
                      </a:r>
                      <a:r>
                        <a:rPr lang="en-US" sz="600" b="1" dirty="0">
                          <a:solidFill>
                            <a:srgbClr val="0000FF"/>
                          </a:solidFill>
                          <a:latin typeface="Arial" pitchFamily="34" charset="0"/>
                          <a:ea typeface="Calibri"/>
                          <a:cs typeface="Arial" pitchFamily="34" charset="0"/>
                        </a:rPr>
                        <a:t>: ±0.1%</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426653">
                <a:tc gridSpan="3">
                  <a:txBody>
                    <a:bodyPr/>
                    <a:lstStyle/>
                    <a:p>
                      <a:pPr marL="0" marR="0" algn="l">
                        <a:lnSpc>
                          <a:spcPct val="115000"/>
                        </a:lnSpc>
                        <a:spcBef>
                          <a:spcPts val="0"/>
                        </a:spcBef>
                        <a:spcAft>
                          <a:spcPts val="0"/>
                        </a:spcAft>
                      </a:pPr>
                      <a:r>
                        <a:rPr lang="en-US" sz="600" b="1" dirty="0">
                          <a:solidFill>
                            <a:srgbClr val="0000FF"/>
                          </a:solidFill>
                          <a:latin typeface="Arial" pitchFamily="34" charset="0"/>
                          <a:ea typeface="Calibri"/>
                          <a:cs typeface="Arial" pitchFamily="34" charset="0"/>
                        </a:rPr>
                        <a:t>Closed loop Air Test </a:t>
                      </a:r>
                    </a:p>
                    <a:p>
                      <a:pPr marL="0" marR="0" algn="l">
                        <a:lnSpc>
                          <a:spcPct val="115000"/>
                        </a:lnSpc>
                        <a:spcBef>
                          <a:spcPts val="0"/>
                        </a:spcBef>
                        <a:spcAft>
                          <a:spcPts val="0"/>
                        </a:spcAft>
                      </a:pPr>
                      <a:r>
                        <a:rPr lang="en-US" sz="600" b="1" dirty="0">
                          <a:solidFill>
                            <a:srgbClr val="0000FF"/>
                          </a:solidFill>
                          <a:latin typeface="Arial" pitchFamily="34" charset="0"/>
                          <a:ea typeface="Calibri"/>
                          <a:cs typeface="Arial" pitchFamily="34" charset="0"/>
                        </a:rPr>
                        <a:t>Facility (20 Bar)</a:t>
                      </a:r>
                    </a:p>
                    <a:p>
                      <a:pPr marL="0" marR="0" algn="l">
                        <a:lnSpc>
                          <a:spcPct val="115000"/>
                        </a:lnSpc>
                        <a:spcBef>
                          <a:spcPts val="0"/>
                        </a:spcBef>
                        <a:spcAft>
                          <a:spcPts val="0"/>
                        </a:spcAft>
                      </a:pPr>
                      <a:r>
                        <a:rPr lang="en-US" sz="600" b="1" dirty="0">
                          <a:solidFill>
                            <a:srgbClr val="0000FF"/>
                          </a:solidFill>
                          <a:latin typeface="Arial" pitchFamily="34" charset="0"/>
                          <a:ea typeface="Calibri"/>
                          <a:cs typeface="Arial" pitchFamily="34" charset="0"/>
                        </a:rPr>
                        <a:t>*Calibration Loop</a:t>
                      </a:r>
                    </a:p>
                    <a:p>
                      <a:pPr marL="0" marR="0" algn="l">
                        <a:lnSpc>
                          <a:spcPct val="115000"/>
                        </a:lnSpc>
                        <a:spcBef>
                          <a:spcPts val="0"/>
                        </a:spcBef>
                        <a:spcAft>
                          <a:spcPts val="0"/>
                        </a:spcAft>
                      </a:pPr>
                      <a:r>
                        <a:rPr lang="en-US" sz="600" b="1" dirty="0">
                          <a:solidFill>
                            <a:srgbClr val="0000FF"/>
                          </a:solidFill>
                          <a:latin typeface="Arial" pitchFamily="34" charset="0"/>
                          <a:ea typeface="Calibri"/>
                          <a:cs typeface="Arial" pitchFamily="34" charset="0"/>
                        </a:rPr>
                        <a:t>*Gravimetric Loop Velocity</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marL="0" marR="0" algn="l">
                        <a:lnSpc>
                          <a:spcPct val="115000"/>
                        </a:lnSpc>
                        <a:spcBef>
                          <a:spcPts val="0"/>
                        </a:spcBef>
                        <a:spcAft>
                          <a:spcPts val="0"/>
                        </a:spcAft>
                      </a:pPr>
                      <a:r>
                        <a:rPr lang="en-US" sz="600" b="1" dirty="0">
                          <a:solidFill>
                            <a:srgbClr val="0000FF"/>
                          </a:solidFill>
                          <a:latin typeface="Arial" pitchFamily="34" charset="0"/>
                          <a:ea typeface="Calibri"/>
                          <a:cs typeface="Arial" pitchFamily="34" charset="0"/>
                        </a:rPr>
                        <a:t>10- 400</a:t>
                      </a:r>
                      <a:r>
                        <a:rPr lang="en-US" sz="600" b="1" baseline="30000" dirty="0">
                          <a:solidFill>
                            <a:srgbClr val="0000FF"/>
                          </a:solidFill>
                          <a:latin typeface="Arial" pitchFamily="34" charset="0"/>
                          <a:ea typeface="Calibri"/>
                          <a:cs typeface="Arial" pitchFamily="34" charset="0"/>
                        </a:rPr>
                        <a:t>m3</a:t>
                      </a:r>
                      <a:r>
                        <a:rPr lang="en-US" sz="600" b="1" dirty="0">
                          <a:solidFill>
                            <a:srgbClr val="0000FF"/>
                          </a:solidFill>
                          <a:latin typeface="Arial" pitchFamily="34" charset="0"/>
                          <a:ea typeface="Calibri"/>
                          <a:cs typeface="Arial" pitchFamily="34" charset="0"/>
                        </a:rPr>
                        <a:t>/h</a:t>
                      </a:r>
                    </a:p>
                    <a:p>
                      <a:pPr marL="0" marR="0" algn="l">
                        <a:lnSpc>
                          <a:spcPct val="115000"/>
                        </a:lnSpc>
                        <a:spcBef>
                          <a:spcPts val="0"/>
                        </a:spcBef>
                        <a:spcAft>
                          <a:spcPts val="0"/>
                        </a:spcAft>
                      </a:pPr>
                      <a:r>
                        <a:rPr lang="en-US" sz="600" b="1" dirty="0">
                          <a:solidFill>
                            <a:srgbClr val="0000FF"/>
                          </a:solidFill>
                          <a:latin typeface="Arial" pitchFamily="34" charset="0"/>
                          <a:ea typeface="Calibri"/>
                          <a:cs typeface="Arial" pitchFamily="34" charset="0"/>
                        </a:rPr>
                        <a:t>4-1000kg/h</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600" b="1" dirty="0">
                          <a:solidFill>
                            <a:srgbClr val="0000FF"/>
                          </a:solidFill>
                          <a:latin typeface="Arial" pitchFamily="34" charset="0"/>
                          <a:ea typeface="Calibri"/>
                          <a:cs typeface="Arial" pitchFamily="34" charset="0"/>
                        </a:rPr>
                        <a:t>150mm</a:t>
                      </a:r>
                    </a:p>
                    <a:p>
                      <a:pPr marL="0" marR="0" algn="l">
                        <a:lnSpc>
                          <a:spcPct val="115000"/>
                        </a:lnSpc>
                        <a:spcBef>
                          <a:spcPts val="0"/>
                        </a:spcBef>
                        <a:spcAft>
                          <a:spcPts val="0"/>
                        </a:spcAft>
                      </a:pPr>
                      <a:r>
                        <a:rPr lang="en-US" sz="600" b="1" dirty="0">
                          <a:solidFill>
                            <a:srgbClr val="0000FF"/>
                          </a:solidFill>
                          <a:latin typeface="Arial" pitchFamily="34" charset="0"/>
                          <a:ea typeface="Calibri"/>
                          <a:cs typeface="Arial" pitchFamily="34" charset="0"/>
                        </a:rPr>
                        <a:t>50mm</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600" b="1" dirty="0">
                          <a:solidFill>
                            <a:srgbClr val="0000FF"/>
                          </a:solidFill>
                          <a:latin typeface="Arial" pitchFamily="34" charset="0"/>
                          <a:ea typeface="Calibri"/>
                          <a:cs typeface="Arial" pitchFamily="34" charset="0"/>
                        </a:rPr>
                        <a:t>± 0.3%</a:t>
                      </a:r>
                    </a:p>
                    <a:p>
                      <a:pPr marL="0" marR="0" algn="l">
                        <a:lnSpc>
                          <a:spcPct val="115000"/>
                        </a:lnSpc>
                        <a:spcBef>
                          <a:spcPts val="0"/>
                        </a:spcBef>
                        <a:spcAft>
                          <a:spcPts val="0"/>
                        </a:spcAft>
                      </a:pPr>
                      <a:r>
                        <a:rPr lang="en-US" sz="600" b="1" dirty="0">
                          <a:solidFill>
                            <a:srgbClr val="0000FF"/>
                          </a:solidFill>
                          <a:latin typeface="Arial" pitchFamily="34" charset="0"/>
                          <a:ea typeface="Calibri"/>
                          <a:cs typeface="Arial" pitchFamily="34" charset="0"/>
                        </a:rPr>
                        <a:t>± 0.1%</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gridSpan="3">
                  <a:txBody>
                    <a:bodyPr/>
                    <a:lstStyle/>
                    <a:p>
                      <a:pPr algn="l">
                        <a:lnSpc>
                          <a:spcPct val="115000"/>
                        </a:lnSpc>
                      </a:pPr>
                      <a:endParaRPr lang="en-US" sz="600" b="1" dirty="0">
                        <a:solidFill>
                          <a:srgbClr val="0000FF"/>
                        </a:solidFill>
                        <a:latin typeface="Arial" pitchFamily="34" charset="0"/>
                        <a:ea typeface="Times New Roman"/>
                        <a:cs typeface="Arial" pitchFamily="34" charset="0"/>
                      </a:endParaRP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277479">
                <a:tc gridSpan="3">
                  <a:txBody>
                    <a:bodyPr/>
                    <a:lstStyle/>
                    <a:p>
                      <a:pPr marL="0" marR="0" algn="l">
                        <a:lnSpc>
                          <a:spcPct val="115000"/>
                        </a:lnSpc>
                        <a:spcBef>
                          <a:spcPts val="0"/>
                        </a:spcBef>
                        <a:spcAft>
                          <a:spcPts val="0"/>
                        </a:spcAft>
                      </a:pPr>
                      <a:r>
                        <a:rPr lang="en-US" sz="600" b="1" dirty="0">
                          <a:solidFill>
                            <a:srgbClr val="0000FF"/>
                          </a:solidFill>
                          <a:latin typeface="Arial" pitchFamily="34" charset="0"/>
                          <a:ea typeface="Calibri"/>
                          <a:cs typeface="Arial" pitchFamily="34" charset="0"/>
                        </a:rPr>
                        <a:t>Oil Flow</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marL="0" marR="0" algn="l">
                        <a:lnSpc>
                          <a:spcPct val="115000"/>
                        </a:lnSpc>
                        <a:spcBef>
                          <a:spcPts val="0"/>
                        </a:spcBef>
                        <a:spcAft>
                          <a:spcPts val="0"/>
                        </a:spcAft>
                      </a:pPr>
                      <a:r>
                        <a:rPr lang="en-US" sz="600" b="1" dirty="0">
                          <a:solidFill>
                            <a:srgbClr val="0000FF"/>
                          </a:solidFill>
                          <a:latin typeface="Arial" pitchFamily="34" charset="0"/>
                          <a:ea typeface="Calibri"/>
                          <a:cs typeface="Arial" pitchFamily="34" charset="0"/>
                        </a:rPr>
                        <a:t>650</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600" b="1" dirty="0">
                          <a:solidFill>
                            <a:srgbClr val="0000FF"/>
                          </a:solidFill>
                          <a:latin typeface="Arial" pitchFamily="34" charset="0"/>
                          <a:ea typeface="Calibri"/>
                          <a:cs typeface="Arial" pitchFamily="34" charset="0"/>
                        </a:rPr>
                        <a:t>250mm</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600" b="1" dirty="0">
                          <a:solidFill>
                            <a:srgbClr val="0000FF"/>
                          </a:solidFill>
                          <a:latin typeface="Arial" pitchFamily="34" charset="0"/>
                          <a:ea typeface="Calibri"/>
                          <a:cs typeface="Arial" pitchFamily="34" charset="0"/>
                        </a:rPr>
                        <a:t>0-100m</a:t>
                      </a:r>
                      <a:r>
                        <a:rPr lang="en-US" sz="600" b="1" baseline="30000" dirty="0">
                          <a:solidFill>
                            <a:srgbClr val="0000FF"/>
                          </a:solidFill>
                          <a:latin typeface="Arial" pitchFamily="34" charset="0"/>
                          <a:ea typeface="Calibri"/>
                          <a:cs typeface="Arial" pitchFamily="34" charset="0"/>
                        </a:rPr>
                        <a:t>3</a:t>
                      </a:r>
                      <a:r>
                        <a:rPr lang="en-US" sz="600" b="1" dirty="0">
                          <a:solidFill>
                            <a:srgbClr val="0000FF"/>
                          </a:solidFill>
                          <a:latin typeface="Arial" pitchFamily="34" charset="0"/>
                          <a:ea typeface="Calibri"/>
                          <a:cs typeface="Arial" pitchFamily="34" charset="0"/>
                        </a:rPr>
                        <a:t>/hr :  ± 0.05%</a:t>
                      </a:r>
                    </a:p>
                    <a:p>
                      <a:pPr marL="0" marR="0" algn="l">
                        <a:lnSpc>
                          <a:spcPct val="115000"/>
                        </a:lnSpc>
                        <a:spcBef>
                          <a:spcPts val="0"/>
                        </a:spcBef>
                        <a:spcAft>
                          <a:spcPts val="0"/>
                        </a:spcAft>
                      </a:pPr>
                      <a:r>
                        <a:rPr lang="en-US" sz="600" b="1" dirty="0">
                          <a:solidFill>
                            <a:srgbClr val="0000FF"/>
                          </a:solidFill>
                          <a:latin typeface="Arial" pitchFamily="34" charset="0"/>
                          <a:ea typeface="Calibri"/>
                          <a:cs typeface="Arial" pitchFamily="34" charset="0"/>
                        </a:rPr>
                        <a:t>100-600m</a:t>
                      </a:r>
                      <a:r>
                        <a:rPr lang="en-US" sz="600" b="1" baseline="30000" dirty="0">
                          <a:solidFill>
                            <a:srgbClr val="0000FF"/>
                          </a:solidFill>
                          <a:latin typeface="Arial" pitchFamily="34" charset="0"/>
                          <a:ea typeface="Calibri"/>
                          <a:cs typeface="Arial" pitchFamily="34" charset="0"/>
                        </a:rPr>
                        <a:t>3</a:t>
                      </a:r>
                      <a:r>
                        <a:rPr lang="en-US" sz="600" b="1" dirty="0">
                          <a:solidFill>
                            <a:srgbClr val="0000FF"/>
                          </a:solidFill>
                          <a:latin typeface="Arial" pitchFamily="34" charset="0"/>
                          <a:ea typeface="Calibri"/>
                          <a:cs typeface="Arial" pitchFamily="34" charset="0"/>
                        </a:rPr>
                        <a:t>/hr : ± 0.075%</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gridSpan="3">
                  <a:txBody>
                    <a:bodyPr/>
                    <a:lstStyle/>
                    <a:p>
                      <a:pPr marL="0" marR="0" algn="l">
                        <a:lnSpc>
                          <a:spcPct val="115000"/>
                        </a:lnSpc>
                        <a:spcBef>
                          <a:spcPts val="0"/>
                        </a:spcBef>
                        <a:spcAft>
                          <a:spcPts val="0"/>
                        </a:spcAft>
                      </a:pPr>
                      <a:r>
                        <a:rPr lang="en-US" sz="600" b="1" dirty="0" err="1">
                          <a:solidFill>
                            <a:srgbClr val="0000FF"/>
                          </a:solidFill>
                          <a:latin typeface="Arial" pitchFamily="34" charset="0"/>
                          <a:ea typeface="Calibri"/>
                          <a:cs typeface="Arial" pitchFamily="34" charset="0"/>
                        </a:rPr>
                        <a:t>Upto</a:t>
                      </a:r>
                      <a:r>
                        <a:rPr lang="en-US" sz="600" b="1" dirty="0">
                          <a:solidFill>
                            <a:srgbClr val="0000FF"/>
                          </a:solidFill>
                          <a:latin typeface="Arial" pitchFamily="34" charset="0"/>
                          <a:ea typeface="Calibri"/>
                          <a:cs typeface="Arial" pitchFamily="34" charset="0"/>
                        </a:rPr>
                        <a:t> 1.8m³ : ± 0.03%</a:t>
                      </a:r>
                    </a:p>
                    <a:p>
                      <a:pPr marL="0" marR="0" algn="l">
                        <a:lnSpc>
                          <a:spcPct val="115000"/>
                        </a:lnSpc>
                        <a:spcBef>
                          <a:spcPts val="0"/>
                        </a:spcBef>
                        <a:spcAft>
                          <a:spcPts val="0"/>
                        </a:spcAft>
                      </a:pPr>
                      <a:r>
                        <a:rPr lang="en-US" sz="600" b="1" dirty="0">
                          <a:solidFill>
                            <a:srgbClr val="0000FF"/>
                          </a:solidFill>
                          <a:latin typeface="Arial" pitchFamily="34" charset="0"/>
                          <a:ea typeface="Calibri"/>
                          <a:cs typeface="Arial" pitchFamily="34" charset="0"/>
                        </a:rPr>
                        <a:t>1.8m³ to 9 m³ : ± 0.04%</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104190">
                <a:tc gridSpan="3">
                  <a:txBody>
                    <a:bodyPr/>
                    <a:lstStyle/>
                    <a:p>
                      <a:pPr marL="0" marR="0" algn="l">
                        <a:lnSpc>
                          <a:spcPct val="115000"/>
                        </a:lnSpc>
                        <a:spcBef>
                          <a:spcPts val="0"/>
                        </a:spcBef>
                        <a:spcAft>
                          <a:spcPts val="0"/>
                        </a:spcAft>
                      </a:pPr>
                      <a:r>
                        <a:rPr lang="en-US" sz="600" b="1" dirty="0">
                          <a:solidFill>
                            <a:srgbClr val="0000FF"/>
                          </a:solidFill>
                          <a:latin typeface="Arial" pitchFamily="34" charset="0"/>
                          <a:ea typeface="Calibri"/>
                          <a:cs typeface="Arial" pitchFamily="34" charset="0"/>
                        </a:rPr>
                        <a:t>Compressed Natural Gas</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marL="0" marR="0" algn="l">
                        <a:lnSpc>
                          <a:spcPct val="115000"/>
                        </a:lnSpc>
                        <a:spcBef>
                          <a:spcPts val="0"/>
                        </a:spcBef>
                        <a:spcAft>
                          <a:spcPts val="0"/>
                        </a:spcAft>
                      </a:pPr>
                      <a:r>
                        <a:rPr lang="en-US" sz="600" b="1">
                          <a:solidFill>
                            <a:srgbClr val="0000FF"/>
                          </a:solidFill>
                          <a:latin typeface="Arial" pitchFamily="34" charset="0"/>
                          <a:ea typeface="Calibri"/>
                          <a:cs typeface="Arial" pitchFamily="34" charset="0"/>
                        </a:rPr>
                        <a:t>4500 Kg/hr</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600" b="1" dirty="0">
                          <a:solidFill>
                            <a:srgbClr val="0000FF"/>
                          </a:solidFill>
                          <a:latin typeface="Arial" pitchFamily="34" charset="0"/>
                          <a:ea typeface="Calibri"/>
                          <a:cs typeface="Arial" pitchFamily="34" charset="0"/>
                        </a:rPr>
                        <a:t>1.5”</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600" b="1" dirty="0">
                          <a:solidFill>
                            <a:srgbClr val="0000FF"/>
                          </a:solidFill>
                          <a:latin typeface="Arial" pitchFamily="34" charset="0"/>
                          <a:ea typeface="Calibri"/>
                          <a:cs typeface="Arial" pitchFamily="34" charset="0"/>
                        </a:rPr>
                        <a:t>± 0.1%*</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gridSpan="3">
                  <a:txBody>
                    <a:bodyPr/>
                    <a:lstStyle/>
                    <a:p>
                      <a:pPr marL="0" marR="0" algn="l">
                        <a:lnSpc>
                          <a:spcPct val="115000"/>
                        </a:lnSpc>
                        <a:spcBef>
                          <a:spcPts val="0"/>
                        </a:spcBef>
                        <a:spcAft>
                          <a:spcPts val="0"/>
                        </a:spcAft>
                      </a:pPr>
                      <a:r>
                        <a:rPr lang="en-US" sz="600" b="1" dirty="0">
                          <a:solidFill>
                            <a:srgbClr val="0000FF"/>
                          </a:solidFill>
                          <a:latin typeface="Arial" pitchFamily="34" charset="0"/>
                          <a:ea typeface="Calibri"/>
                          <a:cs typeface="Arial" pitchFamily="34" charset="0"/>
                        </a:rPr>
                        <a:t>*under-Accreditation</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318419">
                <a:tc rowSpan="18">
                  <a:txBody>
                    <a:bodyPr/>
                    <a:lstStyle/>
                    <a:p>
                      <a:pPr marL="0" marR="0" algn="ctr">
                        <a:lnSpc>
                          <a:spcPct val="115000"/>
                        </a:lnSpc>
                        <a:spcBef>
                          <a:spcPts val="0"/>
                        </a:spcBef>
                        <a:spcAft>
                          <a:spcPts val="0"/>
                        </a:spcAft>
                      </a:pPr>
                      <a:r>
                        <a:rPr lang="en-US" sz="600" b="1" dirty="0">
                          <a:solidFill>
                            <a:schemeClr val="tx1"/>
                          </a:solidFill>
                          <a:latin typeface="Arial" pitchFamily="34" charset="0"/>
                          <a:ea typeface="Calibri"/>
                          <a:cs typeface="Arial" pitchFamily="34" charset="0"/>
                        </a:rPr>
                        <a:t>Mechanical Calibration Metrological, Pressure, Noise, Vibration etc.</a:t>
                      </a:r>
                    </a:p>
                    <a:p>
                      <a:pPr marL="0" marR="0" algn="ctr">
                        <a:lnSpc>
                          <a:spcPct val="115000"/>
                        </a:lnSpc>
                        <a:spcBef>
                          <a:spcPts val="0"/>
                        </a:spcBef>
                        <a:spcAft>
                          <a:spcPts val="0"/>
                        </a:spcAft>
                      </a:pPr>
                      <a:r>
                        <a:rPr lang="en-US" sz="600" b="1" dirty="0">
                          <a:solidFill>
                            <a:schemeClr val="tx1"/>
                          </a:solidFill>
                          <a:latin typeface="Arial" pitchFamily="34" charset="0"/>
                          <a:ea typeface="Calibri"/>
                          <a:cs typeface="Arial" pitchFamily="34" charset="0"/>
                        </a:rPr>
                        <a:t>NABL C 056</a:t>
                      </a:r>
                    </a:p>
                  </a:txBody>
                  <a:tcPr marL="11277" marR="11277" marT="3290" marB="0" vert="vert27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9050" cap="flat" cmpd="sng" algn="ctr">
                      <a:solidFill>
                        <a:srgbClr val="E36C0A"/>
                      </a:solidFill>
                      <a:prstDash val="solid"/>
                      <a:round/>
                      <a:headEnd type="none" w="med" len="med"/>
                      <a:tailEnd type="none" w="med" len="med"/>
                    </a:lnB>
                    <a:solidFill>
                      <a:srgbClr val="FFFF00"/>
                    </a:solidFill>
                  </a:tcPr>
                </a:tc>
                <a:tc gridSpan="2">
                  <a:txBody>
                    <a:bodyPr/>
                    <a:lstStyle/>
                    <a:p>
                      <a:pPr marL="0" marR="0" algn="ctr">
                        <a:lnSpc>
                          <a:spcPct val="115000"/>
                        </a:lnSpc>
                        <a:spcBef>
                          <a:spcPts val="0"/>
                        </a:spcBef>
                        <a:spcAft>
                          <a:spcPts val="0"/>
                        </a:spcAft>
                      </a:pPr>
                      <a:r>
                        <a:rPr lang="en-US" sz="600" b="1" dirty="0">
                          <a:solidFill>
                            <a:schemeClr val="tx1"/>
                          </a:solidFill>
                          <a:latin typeface="Arial" pitchFamily="34" charset="0"/>
                          <a:ea typeface="Calibri"/>
                          <a:cs typeface="Arial" pitchFamily="34" charset="0"/>
                        </a:rPr>
                        <a:t>Parameters</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solidFill>
                      <a:srgbClr val="FFFF00"/>
                    </a:solidFill>
                  </a:tcPr>
                </a:tc>
                <a:tc hMerge="1">
                  <a:txBody>
                    <a:bodyPr/>
                    <a:lstStyle/>
                    <a:p>
                      <a:endParaRPr lang="en-US"/>
                    </a:p>
                  </a:txBody>
                  <a:tcPr/>
                </a:tc>
                <a:tc>
                  <a:txBody>
                    <a:bodyPr/>
                    <a:lstStyle/>
                    <a:p>
                      <a:pPr marL="0" marR="0" algn="ctr">
                        <a:lnSpc>
                          <a:spcPct val="115000"/>
                        </a:lnSpc>
                        <a:spcBef>
                          <a:spcPts val="0"/>
                        </a:spcBef>
                        <a:spcAft>
                          <a:spcPts val="0"/>
                        </a:spcAft>
                      </a:pPr>
                      <a:r>
                        <a:rPr lang="en-US" sz="600" b="1" dirty="0">
                          <a:solidFill>
                            <a:schemeClr val="tx1"/>
                          </a:solidFill>
                          <a:latin typeface="Arial" pitchFamily="34" charset="0"/>
                          <a:ea typeface="Calibri"/>
                          <a:cs typeface="Arial" pitchFamily="34" charset="0"/>
                        </a:rPr>
                        <a:t>Range</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600" b="1" dirty="0">
                          <a:solidFill>
                            <a:schemeClr val="tx1"/>
                          </a:solidFill>
                          <a:latin typeface="Arial" pitchFamily="34" charset="0"/>
                          <a:ea typeface="Calibri"/>
                          <a:cs typeface="Arial" pitchFamily="34" charset="0"/>
                        </a:rPr>
                        <a:t>Calibration &amp; Measurement Capability</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600" b="1" dirty="0">
                          <a:solidFill>
                            <a:schemeClr val="tx1"/>
                          </a:solidFill>
                          <a:latin typeface="Arial" pitchFamily="34" charset="0"/>
                          <a:ea typeface="Calibri"/>
                          <a:cs typeface="Arial" pitchFamily="34" charset="0"/>
                        </a:rPr>
                        <a:t>Parameters</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600" b="1" dirty="0">
                          <a:solidFill>
                            <a:schemeClr val="tx1"/>
                          </a:solidFill>
                          <a:latin typeface="Arial" pitchFamily="34" charset="0"/>
                          <a:ea typeface="Calibri"/>
                          <a:cs typeface="Arial" pitchFamily="34" charset="0"/>
                        </a:rPr>
                        <a:t>Range</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solidFill>
                      <a:srgbClr val="FFFF00"/>
                    </a:solidFill>
                  </a:tcPr>
                </a:tc>
                <a:tc gridSpan="2">
                  <a:txBody>
                    <a:bodyPr/>
                    <a:lstStyle/>
                    <a:p>
                      <a:pPr marL="0" marR="0" algn="ctr">
                        <a:lnSpc>
                          <a:spcPct val="115000"/>
                        </a:lnSpc>
                        <a:spcBef>
                          <a:spcPts val="0"/>
                        </a:spcBef>
                        <a:spcAft>
                          <a:spcPts val="0"/>
                        </a:spcAft>
                      </a:pPr>
                      <a:r>
                        <a:rPr lang="en-US" sz="600" b="1" dirty="0">
                          <a:solidFill>
                            <a:schemeClr val="tx1"/>
                          </a:solidFill>
                          <a:latin typeface="Arial" pitchFamily="34" charset="0"/>
                          <a:ea typeface="Calibri"/>
                          <a:cs typeface="Arial" pitchFamily="34" charset="0"/>
                        </a:rPr>
                        <a:t>Calibration &amp; Measurement Capability</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solidFill>
                      <a:srgbClr val="FFFF00"/>
                    </a:solidFill>
                  </a:tcPr>
                </a:tc>
                <a:tc hMerge="1">
                  <a:txBody>
                    <a:bodyPr/>
                    <a:lstStyle/>
                    <a:p>
                      <a:pPr marL="0" marR="0" algn="ctr">
                        <a:lnSpc>
                          <a:spcPct val="115000"/>
                        </a:lnSpc>
                        <a:spcBef>
                          <a:spcPts val="0"/>
                        </a:spcBef>
                        <a:spcAft>
                          <a:spcPts val="0"/>
                        </a:spcAft>
                      </a:pPr>
                      <a:endParaRPr lang="en-US" sz="1000">
                        <a:latin typeface="+mj-lt"/>
                        <a:ea typeface="Calibri"/>
                        <a:cs typeface="Times New Roman"/>
                      </a:endParaRP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solidFill>
                      <a:srgbClr val="FBD4B4"/>
                    </a:solidFill>
                  </a:tcPr>
                </a:tc>
              </a:tr>
              <a:tr h="210687">
                <a:tc vMerge="1">
                  <a:txBody>
                    <a:bodyPr/>
                    <a:lstStyle/>
                    <a:p>
                      <a:endParaRPr lang="en-US"/>
                    </a:p>
                  </a:txBody>
                  <a:tcPr/>
                </a:tc>
                <a:tc gridSpan="2">
                  <a:txBody>
                    <a:bodyPr/>
                    <a:lstStyle/>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MASS-Standards Weights</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hMerge="1">
                  <a:txBody>
                    <a:bodyPr/>
                    <a:lstStyle/>
                    <a:p>
                      <a:endParaRPr lang="en-US"/>
                    </a:p>
                  </a:txBody>
                  <a:tcPr/>
                </a:tc>
                <a:tc>
                  <a:txBody>
                    <a:bodyPr/>
                    <a:lstStyle/>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1mg and </a:t>
                      </a:r>
                      <a:r>
                        <a:rPr lang="en-US" sz="600" b="1" dirty="0" err="1">
                          <a:solidFill>
                            <a:srgbClr val="000099"/>
                          </a:solidFill>
                          <a:latin typeface="Arial" pitchFamily="34" charset="0"/>
                          <a:ea typeface="Calibri"/>
                          <a:cs typeface="Arial" pitchFamily="34" charset="0"/>
                        </a:rPr>
                        <a:t>upto</a:t>
                      </a:r>
                      <a:r>
                        <a:rPr lang="en-US" sz="600" b="1" dirty="0">
                          <a:solidFill>
                            <a:srgbClr val="000099"/>
                          </a:solidFill>
                          <a:latin typeface="Arial" pitchFamily="34" charset="0"/>
                          <a:ea typeface="Calibri"/>
                          <a:cs typeface="Arial" pitchFamily="34" charset="0"/>
                        </a:rPr>
                        <a:t> 500kg</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0.0048 </a:t>
                      </a:r>
                      <a:r>
                        <a:rPr lang="en-US" sz="600" b="1" dirty="0" smtClean="0">
                          <a:solidFill>
                            <a:srgbClr val="000099"/>
                          </a:solidFill>
                          <a:latin typeface="Arial" pitchFamily="34" charset="0"/>
                          <a:ea typeface="Calibri"/>
                          <a:cs typeface="Arial" pitchFamily="34" charset="0"/>
                        </a:rPr>
                        <a:t>mg to 1.2g</a:t>
                      </a:r>
                      <a:endParaRPr lang="en-US" sz="600" b="1" dirty="0">
                        <a:solidFill>
                          <a:srgbClr val="000099"/>
                        </a:solidFill>
                        <a:latin typeface="Arial" pitchFamily="34" charset="0"/>
                        <a:ea typeface="Calibri"/>
                        <a:cs typeface="Arial" pitchFamily="34" charset="0"/>
                      </a:endParaRP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PRESSURE</a:t>
                      </a:r>
                    </a:p>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pressure transducers</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1 to </a:t>
                      </a:r>
                      <a:r>
                        <a:rPr lang="en-US" sz="600" b="1" dirty="0" smtClean="0">
                          <a:solidFill>
                            <a:srgbClr val="000099"/>
                          </a:solidFill>
                          <a:latin typeface="Arial" pitchFamily="34" charset="0"/>
                          <a:ea typeface="Calibri"/>
                          <a:cs typeface="Arial" pitchFamily="34" charset="0"/>
                        </a:rPr>
                        <a:t>60bar</a:t>
                      </a:r>
                      <a:endParaRPr lang="en-US" sz="600" b="1" dirty="0">
                        <a:solidFill>
                          <a:srgbClr val="000099"/>
                        </a:solidFill>
                        <a:latin typeface="Arial" pitchFamily="34" charset="0"/>
                        <a:ea typeface="Calibri"/>
                        <a:cs typeface="Arial" pitchFamily="34" charset="0"/>
                      </a:endParaRPr>
                    </a:p>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60 – </a:t>
                      </a:r>
                      <a:r>
                        <a:rPr lang="en-US" sz="600" b="1" dirty="0" smtClean="0">
                          <a:solidFill>
                            <a:srgbClr val="000099"/>
                          </a:solidFill>
                          <a:latin typeface="Arial" pitchFamily="34" charset="0"/>
                          <a:ea typeface="Calibri"/>
                          <a:cs typeface="Arial" pitchFamily="34" charset="0"/>
                        </a:rPr>
                        <a:t>1200bar</a:t>
                      </a:r>
                      <a:endParaRPr lang="en-US" sz="600" b="1" dirty="0">
                        <a:solidFill>
                          <a:srgbClr val="000099"/>
                        </a:solidFill>
                        <a:latin typeface="Arial" pitchFamily="34" charset="0"/>
                        <a:ea typeface="Calibri"/>
                        <a:cs typeface="Arial" pitchFamily="34" charset="0"/>
                      </a:endParaRP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gridSpan="2">
                  <a:txBody>
                    <a:bodyPr/>
                    <a:lstStyle/>
                    <a:p>
                      <a:pPr marL="0" marR="0" algn="l">
                        <a:lnSpc>
                          <a:spcPct val="115000"/>
                        </a:lnSpc>
                        <a:spcBef>
                          <a:spcPts val="0"/>
                        </a:spcBef>
                        <a:spcAft>
                          <a:spcPts val="0"/>
                        </a:spcAft>
                      </a:pPr>
                      <a:r>
                        <a:rPr lang="en-US" sz="600" b="1">
                          <a:solidFill>
                            <a:srgbClr val="000099"/>
                          </a:solidFill>
                          <a:latin typeface="Arial" pitchFamily="34" charset="0"/>
                          <a:ea typeface="Calibri"/>
                          <a:cs typeface="Arial" pitchFamily="34" charset="0"/>
                        </a:rPr>
                        <a:t>0.04% of rdg</a:t>
                      </a:r>
                    </a:p>
                    <a:p>
                      <a:pPr marL="0" marR="0" algn="l">
                        <a:lnSpc>
                          <a:spcPct val="115000"/>
                        </a:lnSpc>
                        <a:spcBef>
                          <a:spcPts val="0"/>
                        </a:spcBef>
                        <a:spcAft>
                          <a:spcPts val="0"/>
                        </a:spcAft>
                      </a:pPr>
                      <a:r>
                        <a:rPr lang="en-US" sz="600" b="1">
                          <a:solidFill>
                            <a:srgbClr val="000099"/>
                          </a:solidFill>
                          <a:latin typeface="Arial" pitchFamily="34" charset="0"/>
                          <a:ea typeface="Calibri"/>
                          <a:cs typeface="Arial" pitchFamily="34" charset="0"/>
                        </a:rPr>
                        <a:t>0.026% of rdg</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hMerge="1">
                  <a:txBody>
                    <a:bodyPr/>
                    <a:lstStyle/>
                    <a:p>
                      <a:pPr marL="0" marR="0">
                        <a:lnSpc>
                          <a:spcPct val="115000"/>
                        </a:lnSpc>
                        <a:spcBef>
                          <a:spcPts val="0"/>
                        </a:spcBef>
                        <a:spcAft>
                          <a:spcPts val="0"/>
                        </a:spcAft>
                      </a:pPr>
                      <a:endParaRPr lang="en-US" sz="1000">
                        <a:latin typeface="+mj-lt"/>
                        <a:ea typeface="Calibri"/>
                        <a:cs typeface="Times New Roman"/>
                      </a:endParaRP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r>
              <a:tr h="210184">
                <a:tc vMerge="1">
                  <a:txBody>
                    <a:bodyPr/>
                    <a:lstStyle/>
                    <a:p>
                      <a:endParaRPr lang="en-US"/>
                    </a:p>
                  </a:txBody>
                  <a:tcPr/>
                </a:tc>
                <a:tc rowSpan="4" gridSpan="2">
                  <a:txBody>
                    <a:bodyPr/>
                    <a:lstStyle/>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MASS-Weighing Balance &amp; Mass Comparator</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rowSpan="4" hMerge="1">
                  <a:txBody>
                    <a:bodyPr/>
                    <a:lstStyle/>
                    <a:p>
                      <a:endParaRPr lang="en-US"/>
                    </a:p>
                  </a:txBody>
                  <a:tcPr/>
                </a:tc>
                <a:tc rowSpan="2">
                  <a:txBody>
                    <a:bodyPr/>
                    <a:lstStyle/>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Various ranges from 0-2 g to  600 Kg</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rowSpan="2">
                  <a:txBody>
                    <a:bodyPr/>
                    <a:lstStyle/>
                    <a:p>
                      <a:pPr marL="0" marR="0" algn="l">
                        <a:lnSpc>
                          <a:spcPct val="115000"/>
                        </a:lnSpc>
                        <a:spcBef>
                          <a:spcPts val="0"/>
                        </a:spcBef>
                        <a:spcAft>
                          <a:spcPts val="0"/>
                        </a:spcAft>
                      </a:pPr>
                      <a:r>
                        <a:rPr lang="en-US" sz="600" b="1" dirty="0" smtClean="0">
                          <a:solidFill>
                            <a:srgbClr val="000099"/>
                          </a:solidFill>
                          <a:latin typeface="Arial" pitchFamily="34" charset="0"/>
                          <a:ea typeface="Calibri"/>
                          <a:cs typeface="Arial" pitchFamily="34" charset="0"/>
                        </a:rPr>
                        <a:t>0.005mg</a:t>
                      </a:r>
                      <a:endParaRPr lang="en-US" sz="600" b="1" dirty="0">
                        <a:solidFill>
                          <a:srgbClr val="000099"/>
                        </a:solidFill>
                        <a:latin typeface="Arial" pitchFamily="34" charset="0"/>
                        <a:ea typeface="Calibri"/>
                        <a:cs typeface="Arial" pitchFamily="34" charset="0"/>
                      </a:endParaRPr>
                    </a:p>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to </a:t>
                      </a:r>
                      <a:br>
                        <a:rPr lang="en-US" sz="600" b="1" dirty="0">
                          <a:solidFill>
                            <a:srgbClr val="000099"/>
                          </a:solidFill>
                          <a:latin typeface="Arial" pitchFamily="34" charset="0"/>
                          <a:ea typeface="Calibri"/>
                          <a:cs typeface="Arial" pitchFamily="34" charset="0"/>
                        </a:rPr>
                      </a:br>
                      <a:r>
                        <a:rPr lang="en-US" sz="600" b="1" dirty="0" smtClean="0">
                          <a:solidFill>
                            <a:srgbClr val="000099"/>
                          </a:solidFill>
                          <a:latin typeface="Arial" pitchFamily="34" charset="0"/>
                          <a:ea typeface="Calibri"/>
                          <a:cs typeface="Arial" pitchFamily="34" charset="0"/>
                        </a:rPr>
                        <a:t>0.05 </a:t>
                      </a:r>
                      <a:r>
                        <a:rPr lang="en-US" sz="600" b="1" dirty="0">
                          <a:solidFill>
                            <a:srgbClr val="000099"/>
                          </a:solidFill>
                          <a:latin typeface="Arial" pitchFamily="34" charset="0"/>
                          <a:ea typeface="Calibri"/>
                          <a:cs typeface="Arial" pitchFamily="34" charset="0"/>
                        </a:rPr>
                        <a:t>Kg</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rowSpan="4">
                  <a:txBody>
                    <a:bodyPr/>
                    <a:lstStyle/>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Pressure-gauge pressure transducers (pneumatic)</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30mbr to 2000 mbar abs</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gn="l">
                        <a:lnSpc>
                          <a:spcPct val="115000"/>
                        </a:lnSpc>
                        <a:spcBef>
                          <a:spcPts val="0"/>
                        </a:spcBef>
                        <a:spcAft>
                          <a:spcPts val="0"/>
                        </a:spcAft>
                      </a:pPr>
                      <a:r>
                        <a:rPr lang="en-US" sz="600" b="1">
                          <a:solidFill>
                            <a:srgbClr val="000099"/>
                          </a:solidFill>
                          <a:latin typeface="Arial" pitchFamily="34" charset="0"/>
                          <a:ea typeface="Calibri"/>
                          <a:cs typeface="Arial" pitchFamily="34" charset="0"/>
                        </a:rPr>
                        <a:t>0.02% of rdg</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hMerge="1">
                  <a:txBody>
                    <a:bodyPr/>
                    <a:lstStyle/>
                    <a:p>
                      <a:pPr marL="0" marR="0">
                        <a:lnSpc>
                          <a:spcPct val="115000"/>
                        </a:lnSpc>
                        <a:spcBef>
                          <a:spcPts val="0"/>
                        </a:spcBef>
                        <a:spcAft>
                          <a:spcPts val="0"/>
                        </a:spcAft>
                      </a:pPr>
                      <a:endParaRPr lang="en-US" sz="1000">
                        <a:latin typeface="+mj-lt"/>
                        <a:ea typeface="Calibri"/>
                        <a:cs typeface="Times New Roman"/>
                      </a:endParaRP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r>
              <a:tr h="108235">
                <a:tc vMerge="1">
                  <a:txBody>
                    <a:bodyPr/>
                    <a:lstStyle/>
                    <a:p>
                      <a:endParaRPr lang="en-US"/>
                    </a:p>
                  </a:txBody>
                  <a:tcPr/>
                </a:tc>
                <a:tc gridSpan="2" vMerge="1">
                  <a:txBody>
                    <a:bodyPr/>
                    <a:lstStyle/>
                    <a:p>
                      <a:endParaRPr lang="en-US"/>
                    </a:p>
                  </a:txBody>
                  <a:tcPr/>
                </a:tc>
                <a:tc hMerge="1"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rowSpan="3">
                  <a:txBody>
                    <a:bodyPr/>
                    <a:lstStyle/>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0.25 bar to 20 bar abs</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rowSpan="3" gridSpan="2">
                  <a:txBody>
                    <a:bodyPr/>
                    <a:lstStyle/>
                    <a:p>
                      <a:pPr marL="0" marR="0" algn="l">
                        <a:lnSpc>
                          <a:spcPct val="115000"/>
                        </a:lnSpc>
                        <a:spcBef>
                          <a:spcPts val="0"/>
                        </a:spcBef>
                        <a:spcAft>
                          <a:spcPts val="0"/>
                        </a:spcAft>
                      </a:pPr>
                      <a:r>
                        <a:rPr lang="en-US" sz="600" b="1">
                          <a:solidFill>
                            <a:srgbClr val="000099"/>
                          </a:solidFill>
                          <a:latin typeface="Arial" pitchFamily="34" charset="0"/>
                          <a:ea typeface="Calibri"/>
                          <a:cs typeface="Arial" pitchFamily="34" charset="0"/>
                        </a:rPr>
                        <a:t>0.038% of rdg</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rowSpan="3" hMerge="1">
                  <a:txBody>
                    <a:bodyPr/>
                    <a:lstStyle/>
                    <a:p>
                      <a:pPr marL="0" marR="0">
                        <a:lnSpc>
                          <a:spcPct val="115000"/>
                        </a:lnSpc>
                        <a:spcBef>
                          <a:spcPts val="0"/>
                        </a:spcBef>
                        <a:spcAft>
                          <a:spcPts val="0"/>
                        </a:spcAft>
                      </a:pPr>
                      <a:endParaRPr lang="en-US" sz="1000">
                        <a:latin typeface="+mj-lt"/>
                        <a:ea typeface="Calibri"/>
                        <a:cs typeface="Times New Roman"/>
                      </a:endParaRP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r>
              <a:tr h="101949">
                <a:tc vMerge="1">
                  <a:txBody>
                    <a:bodyPr/>
                    <a:lstStyle/>
                    <a:p>
                      <a:endParaRPr lang="en-US"/>
                    </a:p>
                  </a:txBody>
                  <a:tcPr/>
                </a:tc>
                <a:tc gridSpan="2" vMerge="1">
                  <a:txBody>
                    <a:bodyPr/>
                    <a:lstStyle/>
                    <a:p>
                      <a:endParaRPr lang="en-US"/>
                    </a:p>
                  </a:txBody>
                  <a:tcPr/>
                </a:tc>
                <a:tc hMerge="1" vMerge="1">
                  <a:txBody>
                    <a:bodyPr/>
                    <a:lstStyle/>
                    <a:p>
                      <a:endParaRPr lang="en-US"/>
                    </a:p>
                  </a:txBody>
                  <a:tcPr/>
                </a:tc>
                <a:tc>
                  <a:txBody>
                    <a:bodyPr/>
                    <a:lstStyle/>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600  Kg to 2000 Kg</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0.1 Kg</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gridSpan="2" vMerge="1">
                  <a:txBody>
                    <a:bodyPr/>
                    <a:lstStyle/>
                    <a:p>
                      <a:endParaRPr lang="en-US"/>
                    </a:p>
                  </a:txBody>
                  <a:tcPr/>
                </a:tc>
                <a:tc hMerge="1" vMerge="1">
                  <a:txBody>
                    <a:bodyPr/>
                    <a:lstStyle/>
                    <a:p>
                      <a:endParaRPr lang="en-US"/>
                    </a:p>
                  </a:txBody>
                  <a:tcPr/>
                </a:tc>
              </a:tr>
              <a:tr h="104281">
                <a:tc vMerge="1">
                  <a:txBody>
                    <a:bodyPr/>
                    <a:lstStyle/>
                    <a:p>
                      <a:endParaRPr lang="en-US"/>
                    </a:p>
                  </a:txBody>
                  <a:tcPr/>
                </a:tc>
                <a:tc gridSpan="2" vMerge="1">
                  <a:txBody>
                    <a:bodyPr/>
                    <a:lstStyle/>
                    <a:p>
                      <a:endParaRPr lang="en-US"/>
                    </a:p>
                  </a:txBody>
                  <a:tcPr/>
                </a:tc>
                <a:tc hMerge="1" vMerge="1">
                  <a:txBody>
                    <a:bodyPr/>
                    <a:lstStyle/>
                    <a:p>
                      <a:endParaRPr lang="en-US"/>
                    </a:p>
                  </a:txBody>
                  <a:tcPr/>
                </a:tc>
                <a:tc>
                  <a:txBody>
                    <a:bodyPr/>
                    <a:lstStyle/>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2000 Kg to 20000Kg</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3.53 Kg</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gridSpan="2" vMerge="1">
                  <a:txBody>
                    <a:bodyPr/>
                    <a:lstStyle/>
                    <a:p>
                      <a:endParaRPr lang="en-US"/>
                    </a:p>
                  </a:txBody>
                  <a:tcPr/>
                </a:tc>
                <a:tc hMerge="1" vMerge="1">
                  <a:txBody>
                    <a:bodyPr/>
                    <a:lstStyle/>
                    <a:p>
                      <a:endParaRPr lang="en-US"/>
                    </a:p>
                  </a:txBody>
                  <a:tcPr/>
                </a:tc>
              </a:tr>
              <a:tr h="210184">
                <a:tc vMerge="1">
                  <a:txBody>
                    <a:bodyPr/>
                    <a:lstStyle/>
                    <a:p>
                      <a:endParaRPr lang="en-US"/>
                    </a:p>
                  </a:txBody>
                  <a:tcPr/>
                </a:tc>
                <a:tc rowSpan="2" gridSpan="2">
                  <a:txBody>
                    <a:bodyPr/>
                    <a:lstStyle/>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VOLUME -Specific Gravity bottle, Pipettes, Burettes Measuring Flasks</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rowSpan="2" hMerge="1">
                  <a:txBody>
                    <a:bodyPr/>
                    <a:lstStyle/>
                    <a:p>
                      <a:endParaRPr lang="en-US"/>
                    </a:p>
                  </a:txBody>
                  <a:tcPr/>
                </a:tc>
                <a:tc rowSpan="2">
                  <a:txBody>
                    <a:bodyPr/>
                    <a:lstStyle/>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1 ml – 5000 ml</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rowSpan="2">
                  <a:txBody>
                    <a:bodyPr/>
                    <a:lstStyle/>
                    <a:p>
                      <a:pPr marL="0" marR="0" algn="l">
                        <a:lnSpc>
                          <a:spcPct val="115000"/>
                        </a:lnSpc>
                        <a:spcBef>
                          <a:spcPts val="0"/>
                        </a:spcBef>
                        <a:spcAft>
                          <a:spcPts val="0"/>
                        </a:spcAft>
                      </a:pPr>
                      <a:r>
                        <a:rPr lang="en-US" sz="600" b="1" dirty="0" smtClean="0">
                          <a:solidFill>
                            <a:srgbClr val="000099"/>
                          </a:solidFill>
                          <a:latin typeface="Arial" pitchFamily="34" charset="0"/>
                          <a:ea typeface="Calibri"/>
                          <a:cs typeface="Arial" pitchFamily="34" charset="0"/>
                        </a:rPr>
                        <a:t>0.05ml </a:t>
                      </a:r>
                      <a:r>
                        <a:rPr lang="en-US" sz="600" b="1" dirty="0">
                          <a:solidFill>
                            <a:srgbClr val="000099"/>
                          </a:solidFill>
                          <a:latin typeface="Arial" pitchFamily="34" charset="0"/>
                          <a:ea typeface="Calibri"/>
                          <a:cs typeface="Arial" pitchFamily="34" charset="0"/>
                        </a:rPr>
                        <a:t>to 0.7ml</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rowSpan="2">
                  <a:txBody>
                    <a:bodyPr/>
                    <a:lstStyle/>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Pressure-Low pressure gauge &amp; differential</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0.2 mbar to 10 mbar</a:t>
                      </a:r>
                    </a:p>
                  </a:txBody>
                  <a:tcPr marL="11277" marR="11277" marT="3290" marB="0" anchor="ctr">
                    <a:lnL w="19050" cap="flat" cmpd="sng" algn="ctr">
                      <a:solidFill>
                        <a:srgbClr val="E36C0A"/>
                      </a:solidFill>
                      <a:prstDash val="solid"/>
                      <a:round/>
                      <a:headEnd type="none" w="med" len="med"/>
                      <a:tailEnd type="none" w="med" len="med"/>
                    </a:lnL>
                    <a:lnR w="12700" cap="flat" cmpd="sng" algn="ctr">
                      <a:solidFill>
                        <a:srgbClr val="FF6600"/>
                      </a:solidFill>
                      <a:prstDash val="solid"/>
                      <a:round/>
                      <a:headEnd type="none" w="med" len="med"/>
                      <a:tailEnd type="none" w="med" len="med"/>
                    </a:lnR>
                    <a:lnT w="19050" cap="flat" cmpd="sng" algn="ctr">
                      <a:solidFill>
                        <a:srgbClr val="E36C0A"/>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gridSpan="2">
                  <a:txBody>
                    <a:bodyPr/>
                    <a:lstStyle/>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0.88% </a:t>
                      </a:r>
                      <a:r>
                        <a:rPr lang="en-US" sz="600" b="1" dirty="0" err="1">
                          <a:solidFill>
                            <a:srgbClr val="000099"/>
                          </a:solidFill>
                          <a:latin typeface="Arial" pitchFamily="34" charset="0"/>
                          <a:ea typeface="Calibri"/>
                          <a:cs typeface="Arial" pitchFamily="34" charset="0"/>
                        </a:rPr>
                        <a:t>rdg</a:t>
                      </a:r>
                      <a:endParaRPr lang="en-US" sz="600" b="1" dirty="0">
                        <a:solidFill>
                          <a:srgbClr val="000099"/>
                        </a:solidFill>
                        <a:latin typeface="Arial" pitchFamily="34" charset="0"/>
                        <a:ea typeface="Calibri"/>
                        <a:cs typeface="Arial" pitchFamily="34" charset="0"/>
                      </a:endParaRPr>
                    </a:p>
                  </a:txBody>
                  <a:tcPr marL="11277" marR="11277" marT="3290" marB="0" anchor="ctr">
                    <a:lnL w="12700" cap="flat" cmpd="sng" algn="ctr">
                      <a:solidFill>
                        <a:srgbClr val="FF6600"/>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hMerge="1">
                  <a:txBody>
                    <a:bodyPr/>
                    <a:lstStyle/>
                    <a:p>
                      <a:pPr marL="0" marR="0">
                        <a:lnSpc>
                          <a:spcPct val="115000"/>
                        </a:lnSpc>
                        <a:spcBef>
                          <a:spcPts val="0"/>
                        </a:spcBef>
                        <a:spcAft>
                          <a:spcPts val="0"/>
                        </a:spcAft>
                      </a:pPr>
                      <a:endParaRPr lang="en-US" sz="1000">
                        <a:latin typeface="+mj-lt"/>
                        <a:ea typeface="Calibri"/>
                        <a:cs typeface="Times New Roman"/>
                      </a:endParaRPr>
                    </a:p>
                  </a:txBody>
                  <a:tcPr marL="11277" marR="11277" marT="3290" marB="0" anchor="ctr">
                    <a:lnL w="12700" cap="flat" cmpd="sng" algn="ctr">
                      <a:solidFill>
                        <a:srgbClr val="FF6600"/>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r>
              <a:tr h="210184">
                <a:tc vMerge="1">
                  <a:txBody>
                    <a:bodyPr/>
                    <a:lstStyle/>
                    <a:p>
                      <a:endParaRPr lang="en-US"/>
                    </a:p>
                  </a:txBody>
                  <a:tcPr/>
                </a:tc>
                <a:tc gridSpan="2" vMerge="1">
                  <a:txBody>
                    <a:bodyPr/>
                    <a:lstStyle/>
                    <a:p>
                      <a:endParaRPr lang="en-US"/>
                    </a:p>
                  </a:txBody>
                  <a:tcPr/>
                </a:tc>
                <a:tc hMerge="1"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10mbar to 160mbar</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gridSpan="2">
                  <a:txBody>
                    <a:bodyPr/>
                    <a:lstStyle/>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 0.077%of </a:t>
                      </a:r>
                      <a:r>
                        <a:rPr lang="en-US" sz="600" b="1" dirty="0" err="1">
                          <a:solidFill>
                            <a:srgbClr val="000099"/>
                          </a:solidFill>
                          <a:latin typeface="Arial" pitchFamily="34" charset="0"/>
                          <a:ea typeface="Calibri"/>
                          <a:cs typeface="Arial" pitchFamily="34" charset="0"/>
                        </a:rPr>
                        <a:t>rdg</a:t>
                      </a:r>
                      <a:endParaRPr lang="en-US" sz="600" b="1" dirty="0">
                        <a:solidFill>
                          <a:srgbClr val="000099"/>
                        </a:solidFill>
                        <a:latin typeface="Arial" pitchFamily="34" charset="0"/>
                        <a:ea typeface="Calibri"/>
                        <a:cs typeface="Arial" pitchFamily="34" charset="0"/>
                      </a:endParaRP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hMerge="1">
                  <a:txBody>
                    <a:bodyPr/>
                    <a:lstStyle/>
                    <a:p>
                      <a:pPr marL="0" marR="0">
                        <a:lnSpc>
                          <a:spcPct val="115000"/>
                        </a:lnSpc>
                        <a:spcBef>
                          <a:spcPts val="0"/>
                        </a:spcBef>
                        <a:spcAft>
                          <a:spcPts val="0"/>
                        </a:spcAft>
                      </a:pPr>
                      <a:endParaRPr lang="en-US" sz="1000">
                        <a:latin typeface="+mj-lt"/>
                        <a:ea typeface="Calibri"/>
                        <a:cs typeface="Times New Roman"/>
                      </a:endParaRP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r>
              <a:tr h="318419">
                <a:tc vMerge="1">
                  <a:txBody>
                    <a:bodyPr/>
                    <a:lstStyle/>
                    <a:p>
                      <a:endParaRPr lang="en-US"/>
                    </a:p>
                  </a:txBody>
                  <a:tcPr/>
                </a:tc>
                <a:tc gridSpan="2">
                  <a:txBody>
                    <a:bodyPr/>
                    <a:lstStyle/>
                    <a:p>
                      <a:pPr marL="0" marR="0" algn="l">
                        <a:lnSpc>
                          <a:spcPct val="115000"/>
                        </a:lnSpc>
                        <a:spcBef>
                          <a:spcPts val="0"/>
                        </a:spcBef>
                        <a:spcAft>
                          <a:spcPts val="0"/>
                        </a:spcAft>
                      </a:pPr>
                      <a:r>
                        <a:rPr lang="en-US" sz="600" b="1">
                          <a:solidFill>
                            <a:srgbClr val="000099"/>
                          </a:solidFill>
                          <a:latin typeface="Arial" pitchFamily="34" charset="0"/>
                          <a:ea typeface="Calibri"/>
                          <a:cs typeface="Arial" pitchFamily="34" charset="0"/>
                        </a:rPr>
                        <a:t>DENSITY - Hydrometers</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hMerge="1">
                  <a:txBody>
                    <a:bodyPr/>
                    <a:lstStyle/>
                    <a:p>
                      <a:endParaRPr lang="en-US"/>
                    </a:p>
                  </a:txBody>
                  <a:tcPr/>
                </a:tc>
                <a:tc>
                  <a:txBody>
                    <a:bodyPr/>
                    <a:lstStyle/>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0.64 g/cc –</a:t>
                      </a:r>
                    </a:p>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1.98 g/cc</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600" b="1">
                          <a:solidFill>
                            <a:srgbClr val="000099"/>
                          </a:solidFill>
                          <a:latin typeface="Arial" pitchFamily="34" charset="0"/>
                          <a:ea typeface="Calibri"/>
                          <a:cs typeface="Arial" pitchFamily="34" charset="0"/>
                        </a:rPr>
                        <a:t>±0.0005 g/ml</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Pressure-gauge pressure transducer (pneumatic)</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30 mbar to 2000 mbar</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gridSpan="2">
                  <a:txBody>
                    <a:bodyPr/>
                    <a:lstStyle/>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 </a:t>
                      </a:r>
                      <a:r>
                        <a:rPr lang="en-US" sz="600" b="1" dirty="0" smtClean="0">
                          <a:solidFill>
                            <a:srgbClr val="000099"/>
                          </a:solidFill>
                          <a:latin typeface="Arial" pitchFamily="34" charset="0"/>
                          <a:ea typeface="Calibri"/>
                          <a:cs typeface="Arial" pitchFamily="34" charset="0"/>
                        </a:rPr>
                        <a:t>0.02% </a:t>
                      </a:r>
                      <a:r>
                        <a:rPr lang="en-US" sz="600" b="1" dirty="0">
                          <a:solidFill>
                            <a:srgbClr val="000099"/>
                          </a:solidFill>
                          <a:latin typeface="Arial" pitchFamily="34" charset="0"/>
                          <a:ea typeface="Calibri"/>
                          <a:cs typeface="Arial" pitchFamily="34" charset="0"/>
                        </a:rPr>
                        <a:t>of </a:t>
                      </a:r>
                      <a:r>
                        <a:rPr lang="en-US" sz="600" b="1" dirty="0" err="1">
                          <a:solidFill>
                            <a:srgbClr val="000099"/>
                          </a:solidFill>
                          <a:latin typeface="Arial" pitchFamily="34" charset="0"/>
                          <a:ea typeface="Calibri"/>
                          <a:cs typeface="Arial" pitchFamily="34" charset="0"/>
                        </a:rPr>
                        <a:t>rdg</a:t>
                      </a:r>
                      <a:endParaRPr lang="en-US" sz="600" b="1" dirty="0">
                        <a:solidFill>
                          <a:srgbClr val="000099"/>
                        </a:solidFill>
                        <a:latin typeface="Arial" pitchFamily="34" charset="0"/>
                        <a:ea typeface="Calibri"/>
                        <a:cs typeface="Arial" pitchFamily="34" charset="0"/>
                      </a:endParaRP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hMerge="1">
                  <a:txBody>
                    <a:bodyPr/>
                    <a:lstStyle/>
                    <a:p>
                      <a:pPr marL="0" marR="0">
                        <a:lnSpc>
                          <a:spcPct val="115000"/>
                        </a:lnSpc>
                        <a:spcBef>
                          <a:spcPts val="0"/>
                        </a:spcBef>
                        <a:spcAft>
                          <a:spcPts val="0"/>
                        </a:spcAft>
                      </a:pPr>
                      <a:endParaRPr lang="en-US" sz="1000">
                        <a:latin typeface="+mj-lt"/>
                        <a:ea typeface="Calibri"/>
                        <a:cs typeface="Times New Roman"/>
                      </a:endParaRP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r>
              <a:tr h="212425">
                <a:tc vMerge="1">
                  <a:txBody>
                    <a:bodyPr/>
                    <a:lstStyle/>
                    <a:p>
                      <a:endParaRPr lang="en-US"/>
                    </a:p>
                  </a:txBody>
                  <a:tcPr/>
                </a:tc>
                <a:tc rowSpan="2">
                  <a:txBody>
                    <a:bodyPr/>
                    <a:lstStyle/>
                    <a:p>
                      <a:pPr marL="0" marR="0" algn="l">
                        <a:lnSpc>
                          <a:spcPct val="115000"/>
                        </a:lnSpc>
                        <a:spcBef>
                          <a:spcPts val="0"/>
                        </a:spcBef>
                        <a:spcAft>
                          <a:spcPts val="0"/>
                        </a:spcAft>
                      </a:pPr>
                      <a:r>
                        <a:rPr lang="en-US" sz="600" b="1">
                          <a:solidFill>
                            <a:srgbClr val="000099"/>
                          </a:solidFill>
                          <a:latin typeface="Arial" pitchFamily="34" charset="0"/>
                          <a:ea typeface="Calibri"/>
                          <a:cs typeface="Arial" pitchFamily="34" charset="0"/>
                        </a:rPr>
                        <a:t>VISCOSITY</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600" b="1">
                          <a:solidFill>
                            <a:srgbClr val="000099"/>
                          </a:solidFill>
                          <a:latin typeface="Arial" pitchFamily="34" charset="0"/>
                          <a:ea typeface="Calibri"/>
                          <a:cs typeface="Arial" pitchFamily="34" charset="0"/>
                        </a:rPr>
                        <a:t> Dynamic</a:t>
                      </a:r>
                    </a:p>
                  </a:txBody>
                  <a:tcPr marL="0" marR="0" marT="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1to </a:t>
                      </a:r>
                      <a:r>
                        <a:rPr lang="en-US" sz="600" b="1" dirty="0" smtClean="0">
                          <a:solidFill>
                            <a:srgbClr val="000099"/>
                          </a:solidFill>
                          <a:latin typeface="Arial" pitchFamily="34" charset="0"/>
                          <a:ea typeface="Calibri"/>
                          <a:cs typeface="Arial" pitchFamily="34" charset="0"/>
                        </a:rPr>
                        <a:t>60000 </a:t>
                      </a:r>
                      <a:r>
                        <a:rPr lang="en-US" sz="600" b="1" dirty="0" err="1">
                          <a:solidFill>
                            <a:srgbClr val="000099"/>
                          </a:solidFill>
                          <a:latin typeface="Arial" pitchFamily="34" charset="0"/>
                          <a:ea typeface="Calibri"/>
                          <a:cs typeface="Arial" pitchFamily="34" charset="0"/>
                        </a:rPr>
                        <a:t>mPas</a:t>
                      </a:r>
                      <a:r>
                        <a:rPr lang="en-US" sz="600" b="1" dirty="0">
                          <a:solidFill>
                            <a:srgbClr val="000099"/>
                          </a:solidFill>
                          <a:latin typeface="Arial" pitchFamily="34" charset="0"/>
                          <a:ea typeface="Calibri"/>
                          <a:cs typeface="Arial" pitchFamily="34" charset="0"/>
                        </a:rPr>
                        <a:t>/</a:t>
                      </a:r>
                      <a:r>
                        <a:rPr lang="en-US" sz="600" b="1" dirty="0" err="1">
                          <a:solidFill>
                            <a:srgbClr val="000099"/>
                          </a:solidFill>
                          <a:latin typeface="Arial" pitchFamily="34" charset="0"/>
                          <a:ea typeface="Calibri"/>
                          <a:cs typeface="Arial" pitchFamily="34" charset="0"/>
                        </a:rPr>
                        <a:t>cSt</a:t>
                      </a:r>
                      <a:endParaRPr lang="en-US" sz="600" b="1" dirty="0">
                        <a:solidFill>
                          <a:srgbClr val="000099"/>
                        </a:solidFill>
                        <a:latin typeface="Arial" pitchFamily="34" charset="0"/>
                        <a:ea typeface="Calibri"/>
                        <a:cs typeface="Arial" pitchFamily="34" charset="0"/>
                      </a:endParaRP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600" b="1" dirty="0">
                        <a:solidFill>
                          <a:srgbClr val="000099"/>
                        </a:solidFill>
                        <a:latin typeface="Arial" pitchFamily="34" charset="0"/>
                        <a:ea typeface="Calibri"/>
                        <a:cs typeface="Arial" pitchFamily="34" charset="0"/>
                      </a:endParaRPr>
                    </a:p>
                    <a:p>
                      <a:pPr marL="0" marR="0" algn="l">
                        <a:lnSpc>
                          <a:spcPct val="115000"/>
                        </a:lnSpc>
                        <a:spcBef>
                          <a:spcPts val="0"/>
                        </a:spcBef>
                        <a:spcAft>
                          <a:spcPts val="0"/>
                        </a:spcAft>
                      </a:pPr>
                      <a:r>
                        <a:rPr lang="en-US" sz="600" b="1" kern="1200" dirty="0" smtClean="0">
                          <a:solidFill>
                            <a:srgbClr val="000099"/>
                          </a:solidFill>
                          <a:latin typeface="Arial" pitchFamily="34" charset="0"/>
                          <a:ea typeface="Calibri"/>
                          <a:cs typeface="Arial" pitchFamily="34" charset="0"/>
                        </a:rPr>
                        <a:t>± </a:t>
                      </a:r>
                      <a:r>
                        <a:rPr lang="en-US" sz="600" b="1" dirty="0" smtClean="0">
                          <a:solidFill>
                            <a:srgbClr val="000099"/>
                          </a:solidFill>
                          <a:latin typeface="Arial" pitchFamily="34" charset="0"/>
                          <a:ea typeface="Calibri"/>
                          <a:cs typeface="Arial" pitchFamily="34" charset="0"/>
                        </a:rPr>
                        <a:t> - 1.0% </a:t>
                      </a:r>
                      <a:r>
                        <a:rPr lang="en-US" sz="600" b="1" dirty="0" err="1">
                          <a:solidFill>
                            <a:srgbClr val="000099"/>
                          </a:solidFill>
                          <a:latin typeface="Arial" pitchFamily="34" charset="0"/>
                          <a:ea typeface="Calibri"/>
                          <a:cs typeface="Arial" pitchFamily="34" charset="0"/>
                        </a:rPr>
                        <a:t>rdg</a:t>
                      </a:r>
                      <a:endParaRPr lang="en-US" sz="600" b="1" dirty="0">
                        <a:solidFill>
                          <a:srgbClr val="000099"/>
                        </a:solidFill>
                        <a:latin typeface="Arial" pitchFamily="34" charset="0"/>
                        <a:ea typeface="Calibri"/>
                        <a:cs typeface="Arial" pitchFamily="34" charset="0"/>
                      </a:endParaRP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Pressure-vacuum (gauge)</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-100 to 980mbar g</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gridSpan="2">
                  <a:txBody>
                    <a:bodyPr/>
                    <a:lstStyle/>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 0.06 of </a:t>
                      </a:r>
                      <a:r>
                        <a:rPr lang="en-US" sz="600" b="1" dirty="0" err="1">
                          <a:solidFill>
                            <a:srgbClr val="000099"/>
                          </a:solidFill>
                          <a:latin typeface="Arial" pitchFamily="34" charset="0"/>
                          <a:ea typeface="Calibri"/>
                          <a:cs typeface="Arial" pitchFamily="34" charset="0"/>
                        </a:rPr>
                        <a:t>rdg</a:t>
                      </a:r>
                      <a:endParaRPr lang="en-US" sz="600" b="1" dirty="0">
                        <a:solidFill>
                          <a:srgbClr val="000099"/>
                        </a:solidFill>
                        <a:latin typeface="Arial" pitchFamily="34" charset="0"/>
                        <a:ea typeface="Calibri"/>
                        <a:cs typeface="Arial" pitchFamily="34" charset="0"/>
                      </a:endParaRP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hMerge="1">
                  <a:txBody>
                    <a:bodyPr/>
                    <a:lstStyle/>
                    <a:p>
                      <a:pPr marL="0" marR="0">
                        <a:lnSpc>
                          <a:spcPct val="115000"/>
                        </a:lnSpc>
                        <a:spcBef>
                          <a:spcPts val="0"/>
                        </a:spcBef>
                        <a:spcAft>
                          <a:spcPts val="0"/>
                        </a:spcAft>
                      </a:pPr>
                      <a:endParaRPr lang="en-US" sz="1000">
                        <a:latin typeface="+mj-lt"/>
                        <a:ea typeface="Calibri"/>
                        <a:cs typeface="Times New Roman"/>
                      </a:endParaRP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r>
              <a:tr h="210184">
                <a:tc vMerge="1">
                  <a:txBody>
                    <a:bodyPr/>
                    <a:lstStyle/>
                    <a:p>
                      <a:endParaRPr lang="en-US"/>
                    </a:p>
                  </a:txBody>
                  <a:tcPr/>
                </a:tc>
                <a:tc vMerge="1">
                  <a:txBody>
                    <a:bodyPr/>
                    <a:lstStyle/>
                    <a:p>
                      <a:endParaRPr lang="en-US"/>
                    </a:p>
                  </a:txBody>
                  <a:tcPr/>
                </a:tc>
                <a:tc>
                  <a:txBody>
                    <a:bodyPr/>
                    <a:lstStyle/>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 </a:t>
                      </a:r>
                      <a:r>
                        <a:rPr lang="en-US" sz="600" b="1" dirty="0" smtClean="0">
                          <a:solidFill>
                            <a:srgbClr val="000099"/>
                          </a:solidFill>
                          <a:latin typeface="Arial" pitchFamily="34" charset="0"/>
                          <a:ea typeface="Calibri"/>
                          <a:cs typeface="Arial" pitchFamily="34" charset="0"/>
                        </a:rPr>
                        <a:t>Kinematic</a:t>
                      </a:r>
                      <a:endParaRPr lang="en-US" sz="600" b="1" dirty="0">
                        <a:solidFill>
                          <a:srgbClr val="000099"/>
                        </a:solidFill>
                        <a:latin typeface="Arial" pitchFamily="34" charset="0"/>
                        <a:ea typeface="Calibri"/>
                        <a:cs typeface="Arial" pitchFamily="34" charset="0"/>
                      </a:endParaRPr>
                    </a:p>
                  </a:txBody>
                  <a:tcPr marL="0" marR="0" marT="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600" b="1" dirty="0">
                        <a:solidFill>
                          <a:srgbClr val="000099"/>
                        </a:solidFill>
                        <a:latin typeface="Arial" pitchFamily="34" charset="0"/>
                        <a:ea typeface="Calibri"/>
                        <a:cs typeface="Arial" pitchFamily="34" charset="0"/>
                      </a:endParaRPr>
                    </a:p>
                    <a:p>
                      <a:pPr marL="0" marR="0" algn="l">
                        <a:lnSpc>
                          <a:spcPct val="115000"/>
                        </a:lnSpc>
                        <a:spcBef>
                          <a:spcPts val="0"/>
                        </a:spcBef>
                        <a:spcAft>
                          <a:spcPts val="0"/>
                        </a:spcAft>
                      </a:pPr>
                      <a:r>
                        <a:rPr lang="en-US" sz="600" b="1" dirty="0" smtClean="0">
                          <a:solidFill>
                            <a:srgbClr val="000099"/>
                          </a:solidFill>
                          <a:latin typeface="Arial" pitchFamily="34" charset="0"/>
                          <a:ea typeface="Calibri"/>
                          <a:cs typeface="Arial" pitchFamily="34" charset="0"/>
                        </a:rPr>
                        <a:t>  1to 60000 </a:t>
                      </a:r>
                      <a:r>
                        <a:rPr lang="en-US" sz="600" b="1" dirty="0" err="1">
                          <a:solidFill>
                            <a:srgbClr val="000099"/>
                          </a:solidFill>
                          <a:latin typeface="Arial" pitchFamily="34" charset="0"/>
                          <a:ea typeface="Calibri"/>
                          <a:cs typeface="Arial" pitchFamily="34" charset="0"/>
                        </a:rPr>
                        <a:t>cSt</a:t>
                      </a:r>
                      <a:endParaRPr lang="en-US" sz="600" b="1" dirty="0">
                        <a:solidFill>
                          <a:srgbClr val="000099"/>
                        </a:solidFill>
                        <a:latin typeface="Arial" pitchFamily="34" charset="0"/>
                        <a:ea typeface="Calibri"/>
                        <a:cs typeface="Arial" pitchFamily="34" charset="0"/>
                      </a:endParaRP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600" b="1" kern="1200" dirty="0" smtClean="0">
                          <a:solidFill>
                            <a:srgbClr val="000099"/>
                          </a:solidFill>
                          <a:latin typeface="Arial" pitchFamily="34" charset="0"/>
                          <a:ea typeface="Calibri"/>
                          <a:cs typeface="Arial" pitchFamily="34" charset="0"/>
                        </a:rPr>
                        <a:t>± </a:t>
                      </a:r>
                      <a:r>
                        <a:rPr lang="en-US" sz="600" b="1" dirty="0" smtClean="0">
                          <a:solidFill>
                            <a:srgbClr val="000099"/>
                          </a:solidFill>
                          <a:latin typeface="Arial" pitchFamily="34" charset="0"/>
                          <a:ea typeface="Calibri"/>
                          <a:cs typeface="Arial" pitchFamily="34" charset="0"/>
                        </a:rPr>
                        <a:t>- 1.0% </a:t>
                      </a:r>
                      <a:r>
                        <a:rPr lang="en-US" sz="600" b="1" dirty="0" err="1">
                          <a:solidFill>
                            <a:srgbClr val="000099"/>
                          </a:solidFill>
                          <a:latin typeface="Arial" pitchFamily="34" charset="0"/>
                          <a:ea typeface="Calibri"/>
                          <a:cs typeface="Arial" pitchFamily="34" charset="0"/>
                        </a:rPr>
                        <a:t>rdg</a:t>
                      </a:r>
                      <a:endParaRPr lang="en-US" sz="600" b="1" dirty="0">
                        <a:solidFill>
                          <a:srgbClr val="000099"/>
                        </a:solidFill>
                        <a:latin typeface="Arial" pitchFamily="34" charset="0"/>
                        <a:ea typeface="Calibri"/>
                        <a:cs typeface="Arial" pitchFamily="34" charset="0"/>
                      </a:endParaRP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LENGTH- slip Gauges (steel)</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0.5 – 100 mm</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gridSpan="2">
                  <a:txBody>
                    <a:bodyPr/>
                    <a:lstStyle/>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0.05 µm to 0.16µm</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hMerge="1">
                  <a:txBody>
                    <a:bodyPr/>
                    <a:lstStyle/>
                    <a:p>
                      <a:pPr marL="0" marR="0">
                        <a:lnSpc>
                          <a:spcPct val="115000"/>
                        </a:lnSpc>
                        <a:spcBef>
                          <a:spcPts val="0"/>
                        </a:spcBef>
                        <a:spcAft>
                          <a:spcPts val="0"/>
                        </a:spcAft>
                      </a:pPr>
                      <a:endParaRPr lang="en-US" sz="1000">
                        <a:latin typeface="+mj-lt"/>
                        <a:ea typeface="Calibri"/>
                        <a:cs typeface="Times New Roman"/>
                      </a:endParaRP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r>
              <a:tr h="210184">
                <a:tc vMerge="1">
                  <a:txBody>
                    <a:bodyPr/>
                    <a:lstStyle/>
                    <a:p>
                      <a:endParaRPr lang="en-US"/>
                    </a:p>
                  </a:txBody>
                  <a:tcPr/>
                </a:tc>
                <a:tc gridSpan="2">
                  <a:txBody>
                    <a:bodyPr/>
                    <a:lstStyle/>
                    <a:p>
                      <a:pPr marL="0" marR="0" algn="l">
                        <a:lnSpc>
                          <a:spcPct val="115000"/>
                        </a:lnSpc>
                        <a:spcBef>
                          <a:spcPts val="0"/>
                        </a:spcBef>
                        <a:spcAft>
                          <a:spcPts val="0"/>
                        </a:spcAft>
                      </a:pPr>
                      <a:r>
                        <a:rPr lang="en-US" sz="600" b="1">
                          <a:solidFill>
                            <a:srgbClr val="000099"/>
                          </a:solidFill>
                          <a:latin typeface="Arial" pitchFamily="34" charset="0"/>
                          <a:ea typeface="Calibri"/>
                          <a:cs typeface="Arial" pitchFamily="34" charset="0"/>
                        </a:rPr>
                        <a:t>Acoustic Pressure – </a:t>
                      </a:r>
                      <a:br>
                        <a:rPr lang="en-US" sz="600" b="1">
                          <a:solidFill>
                            <a:srgbClr val="000099"/>
                          </a:solidFill>
                          <a:latin typeface="Arial" pitchFamily="34" charset="0"/>
                          <a:ea typeface="Calibri"/>
                          <a:cs typeface="Arial" pitchFamily="34" charset="0"/>
                        </a:rPr>
                      </a:br>
                      <a:r>
                        <a:rPr lang="en-US" sz="600" b="1">
                          <a:solidFill>
                            <a:srgbClr val="000099"/>
                          </a:solidFill>
                          <a:latin typeface="Arial" pitchFamily="34" charset="0"/>
                          <a:ea typeface="Calibri"/>
                          <a:cs typeface="Arial" pitchFamily="34" charset="0"/>
                        </a:rPr>
                        <a:t>                          Free Field</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hMerge="1">
                  <a:txBody>
                    <a:bodyPr/>
                    <a:lstStyle/>
                    <a:p>
                      <a:endParaRPr lang="en-US"/>
                    </a:p>
                  </a:txBody>
                  <a:tcPr/>
                </a:tc>
                <a:tc>
                  <a:txBody>
                    <a:bodyPr/>
                    <a:lstStyle/>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125 Hz to 20 Hz</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600" b="1">
                          <a:solidFill>
                            <a:srgbClr val="000099"/>
                          </a:solidFill>
                          <a:latin typeface="Arial" pitchFamily="34" charset="0"/>
                          <a:ea typeface="Calibri"/>
                          <a:cs typeface="Arial" pitchFamily="34" charset="0"/>
                        </a:rPr>
                        <a:t>≤0.5 dB</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Vibration Test Facility</a:t>
                      </a:r>
                    </a:p>
                  </a:txBody>
                  <a:tcPr marL="0" marR="0" marT="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gridSpan="3">
                  <a:txBody>
                    <a:bodyPr/>
                    <a:lstStyle/>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6000 </a:t>
                      </a:r>
                      <a:r>
                        <a:rPr lang="en-US" sz="600" b="1" dirty="0" err="1">
                          <a:solidFill>
                            <a:srgbClr val="000099"/>
                          </a:solidFill>
                          <a:latin typeface="Arial" pitchFamily="34" charset="0"/>
                          <a:ea typeface="Calibri"/>
                          <a:cs typeface="Arial" pitchFamily="34" charset="0"/>
                        </a:rPr>
                        <a:t>Kgf</a:t>
                      </a:r>
                      <a:r>
                        <a:rPr lang="en-US" sz="600" b="1" dirty="0">
                          <a:solidFill>
                            <a:srgbClr val="000099"/>
                          </a:solidFill>
                          <a:latin typeface="Arial" pitchFamily="34" charset="0"/>
                          <a:ea typeface="Calibri"/>
                          <a:cs typeface="Arial" pitchFamily="34" charset="0"/>
                        </a:rPr>
                        <a:t> / 2000Kgf shaker</a:t>
                      </a:r>
                      <a:br>
                        <a:rPr lang="en-US" sz="600" b="1" dirty="0">
                          <a:solidFill>
                            <a:srgbClr val="000099"/>
                          </a:solidFill>
                          <a:latin typeface="Arial" pitchFamily="34" charset="0"/>
                          <a:ea typeface="Calibri"/>
                          <a:cs typeface="Arial" pitchFamily="34" charset="0"/>
                        </a:rPr>
                      </a:br>
                      <a:r>
                        <a:rPr lang="en-US" sz="600" b="1" dirty="0">
                          <a:solidFill>
                            <a:srgbClr val="000099"/>
                          </a:solidFill>
                          <a:latin typeface="Arial" pitchFamily="34" charset="0"/>
                          <a:ea typeface="Calibri"/>
                          <a:cs typeface="Arial" pitchFamily="34" charset="0"/>
                        </a:rPr>
                        <a:t> 5 Hz to 2000 Hz</a:t>
                      </a:r>
                    </a:p>
                  </a:txBody>
                  <a:tcPr marL="0" marR="0" marT="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210184">
                <a:tc vMerge="1">
                  <a:txBody>
                    <a:bodyPr/>
                    <a:lstStyle/>
                    <a:p>
                      <a:endParaRPr lang="en-US"/>
                    </a:p>
                  </a:txBody>
                  <a:tcPr/>
                </a:tc>
                <a:tc gridSpan="2">
                  <a:txBody>
                    <a:bodyPr/>
                    <a:lstStyle/>
                    <a:p>
                      <a:pPr marL="0" marR="0" algn="l">
                        <a:lnSpc>
                          <a:spcPct val="115000"/>
                        </a:lnSpc>
                        <a:spcBef>
                          <a:spcPts val="0"/>
                        </a:spcBef>
                        <a:spcAft>
                          <a:spcPts val="0"/>
                        </a:spcAft>
                      </a:pPr>
                      <a:r>
                        <a:rPr lang="en-US" sz="600" b="1">
                          <a:solidFill>
                            <a:srgbClr val="000099"/>
                          </a:solidFill>
                          <a:latin typeface="Arial" pitchFamily="34" charset="0"/>
                          <a:ea typeface="Calibri"/>
                          <a:cs typeface="Arial" pitchFamily="34" charset="0"/>
                        </a:rPr>
                        <a:t>Acoustic Pressure – </a:t>
                      </a:r>
                      <a:br>
                        <a:rPr lang="en-US" sz="600" b="1">
                          <a:solidFill>
                            <a:srgbClr val="000099"/>
                          </a:solidFill>
                          <a:latin typeface="Arial" pitchFamily="34" charset="0"/>
                          <a:ea typeface="Calibri"/>
                          <a:cs typeface="Arial" pitchFamily="34" charset="0"/>
                        </a:rPr>
                      </a:br>
                      <a:r>
                        <a:rPr lang="en-US" sz="600" b="1">
                          <a:solidFill>
                            <a:srgbClr val="000099"/>
                          </a:solidFill>
                          <a:latin typeface="Arial" pitchFamily="34" charset="0"/>
                          <a:ea typeface="Calibri"/>
                          <a:cs typeface="Arial" pitchFamily="34" charset="0"/>
                        </a:rPr>
                        <a:t>                  Pressure Field</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hMerge="1">
                  <a:txBody>
                    <a:bodyPr/>
                    <a:lstStyle/>
                    <a:p>
                      <a:endParaRPr lang="en-US"/>
                    </a:p>
                  </a:txBody>
                  <a:tcPr/>
                </a:tc>
                <a:tc>
                  <a:txBody>
                    <a:bodyPr/>
                    <a:lstStyle/>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94 &amp; 114 dB @ 1 kHz</a:t>
                      </a:r>
                      <a:br>
                        <a:rPr lang="en-US" sz="600" b="1" dirty="0">
                          <a:solidFill>
                            <a:srgbClr val="000099"/>
                          </a:solidFill>
                          <a:latin typeface="Arial" pitchFamily="34" charset="0"/>
                          <a:ea typeface="Calibri"/>
                          <a:cs typeface="Arial" pitchFamily="34" charset="0"/>
                        </a:rPr>
                      </a:br>
                      <a:r>
                        <a:rPr lang="en-US" sz="600" b="1" dirty="0">
                          <a:solidFill>
                            <a:srgbClr val="000099"/>
                          </a:solidFill>
                          <a:latin typeface="Arial" pitchFamily="34" charset="0"/>
                          <a:ea typeface="Calibri"/>
                          <a:cs typeface="Arial" pitchFamily="34" charset="0"/>
                        </a:rPr>
                        <a:t>124 dB @ 250 Hz</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0.5dB</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600" b="1">
                          <a:solidFill>
                            <a:srgbClr val="000099"/>
                          </a:solidFill>
                          <a:latin typeface="Arial" pitchFamily="34" charset="0"/>
                          <a:ea typeface="Calibri"/>
                          <a:cs typeface="Arial" pitchFamily="34" charset="0"/>
                        </a:rPr>
                        <a:t>Acoustic Test Facility</a:t>
                      </a:r>
                    </a:p>
                  </a:txBody>
                  <a:tcPr marL="0" marR="0" marT="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gridSpan="3">
                  <a:txBody>
                    <a:bodyPr/>
                    <a:lstStyle/>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Hemi Anechoic Chamber ISO3745</a:t>
                      </a:r>
                    </a:p>
                  </a:txBody>
                  <a:tcPr marL="0" marR="0" marT="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101949">
                <a:tc vMerge="1">
                  <a:txBody>
                    <a:bodyPr/>
                    <a:lstStyle/>
                    <a:p>
                      <a:endParaRPr lang="en-US"/>
                    </a:p>
                  </a:txBody>
                  <a:tcPr/>
                </a:tc>
                <a:tc gridSpan="2">
                  <a:txBody>
                    <a:bodyPr/>
                    <a:lstStyle/>
                    <a:p>
                      <a:pPr marL="0" marR="0" algn="l">
                        <a:lnSpc>
                          <a:spcPct val="115000"/>
                        </a:lnSpc>
                        <a:spcBef>
                          <a:spcPts val="0"/>
                        </a:spcBef>
                        <a:spcAft>
                          <a:spcPts val="0"/>
                        </a:spcAft>
                      </a:pPr>
                      <a:r>
                        <a:rPr lang="en-US" sz="600" b="1">
                          <a:solidFill>
                            <a:srgbClr val="000099"/>
                          </a:solidFill>
                          <a:latin typeface="Arial" pitchFamily="34" charset="0"/>
                          <a:ea typeface="Calibri"/>
                          <a:cs typeface="Arial" pitchFamily="34" charset="0"/>
                        </a:rPr>
                        <a:t>Acoustic Power</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hMerge="1">
                  <a:txBody>
                    <a:bodyPr/>
                    <a:lstStyle/>
                    <a:p>
                      <a:endParaRPr lang="en-US"/>
                    </a:p>
                  </a:txBody>
                  <a:tcPr/>
                </a:tc>
                <a:tc>
                  <a:txBody>
                    <a:bodyPr/>
                    <a:lstStyle/>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125Hz to 16 kHz</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2.0dB</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rowSpan="2">
                  <a:txBody>
                    <a:bodyPr/>
                    <a:lstStyle/>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Temperature &amp; RH Test Facility</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gridSpan="3">
                  <a:txBody>
                    <a:bodyPr/>
                    <a:lstStyle/>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-70 to 180 deg C</a:t>
                      </a:r>
                      <a:br>
                        <a:rPr lang="en-US" sz="600" b="1" dirty="0">
                          <a:solidFill>
                            <a:srgbClr val="000099"/>
                          </a:solidFill>
                          <a:latin typeface="Arial" pitchFamily="34" charset="0"/>
                          <a:ea typeface="Calibri"/>
                          <a:cs typeface="Arial" pitchFamily="34" charset="0"/>
                        </a:rPr>
                      </a:br>
                      <a:r>
                        <a:rPr lang="en-US" sz="600" b="1" dirty="0">
                          <a:solidFill>
                            <a:srgbClr val="000099"/>
                          </a:solidFill>
                          <a:latin typeface="Arial" pitchFamily="34" charset="0"/>
                          <a:ea typeface="Calibri"/>
                          <a:cs typeface="Arial" pitchFamily="34" charset="0"/>
                        </a:rPr>
                        <a:t>10 to 98 % RH</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hMerge="1">
                  <a:txBody>
                    <a:bodyPr/>
                    <a:lstStyle/>
                    <a:p>
                      <a:endParaRPr lang="en-US"/>
                    </a:p>
                  </a:txBody>
                  <a:tcPr/>
                </a:tc>
                <a:tc rowSpan="2" hMerge="1">
                  <a:txBody>
                    <a:bodyPr/>
                    <a:lstStyle/>
                    <a:p>
                      <a:endParaRPr lang="en-US"/>
                    </a:p>
                  </a:txBody>
                  <a:tcPr/>
                </a:tc>
              </a:tr>
              <a:tr h="423499">
                <a:tc vMerge="1">
                  <a:txBody>
                    <a:bodyPr/>
                    <a:lstStyle/>
                    <a:p>
                      <a:endParaRPr lang="en-US"/>
                    </a:p>
                  </a:txBody>
                  <a:tcPr/>
                </a:tc>
                <a:tc gridSpan="2">
                  <a:txBody>
                    <a:bodyPr/>
                    <a:lstStyle/>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Vibration Amplitude  - Analyzer</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hMerge="1">
                  <a:txBody>
                    <a:bodyPr/>
                    <a:lstStyle/>
                    <a:p>
                      <a:endParaRPr lang="en-US"/>
                    </a:p>
                  </a:txBody>
                  <a:tcPr/>
                </a:tc>
                <a:tc>
                  <a:txBody>
                    <a:bodyPr/>
                    <a:lstStyle/>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0.1 to 15g (acceleration)</a:t>
                      </a:r>
                    </a:p>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1 to 240mm/s(velocity)</a:t>
                      </a:r>
                    </a:p>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0.01 to 10mm(displacement)</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600" b="1" dirty="0" smtClean="0">
                          <a:solidFill>
                            <a:srgbClr val="000099"/>
                          </a:solidFill>
                          <a:latin typeface="Arial" pitchFamily="34" charset="0"/>
                          <a:ea typeface="Calibri"/>
                          <a:cs typeface="Arial" pitchFamily="34" charset="0"/>
                        </a:rPr>
                        <a:t>      2.4 </a:t>
                      </a:r>
                      <a:r>
                        <a:rPr lang="en-US" sz="600" b="1" dirty="0">
                          <a:solidFill>
                            <a:srgbClr val="000099"/>
                          </a:solidFill>
                          <a:latin typeface="Arial" pitchFamily="34" charset="0"/>
                          <a:ea typeface="Calibri"/>
                          <a:cs typeface="Arial" pitchFamily="34" charset="0"/>
                        </a:rPr>
                        <a:t>%</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vMerge="1">
                  <a:txBody>
                    <a:bodyPr/>
                    <a:lstStyle/>
                    <a:p>
                      <a:endParaRPr lang="en-US"/>
                    </a:p>
                  </a:txBody>
                  <a:tcPr/>
                </a:tc>
                <a:tc gridSpan="3" vMerge="1">
                  <a:txBody>
                    <a:bodyPr/>
                    <a:lstStyle/>
                    <a:p>
                      <a:endParaRPr lang="en-US"/>
                    </a:p>
                  </a:txBody>
                  <a:tcPr/>
                </a:tc>
                <a:tc hMerge="1" vMerge="1">
                  <a:txBody>
                    <a:bodyPr/>
                    <a:lstStyle/>
                    <a:p>
                      <a:endParaRPr lang="en-US"/>
                    </a:p>
                  </a:txBody>
                  <a:tcPr/>
                </a:tc>
                <a:tc hMerge="1" vMerge="1">
                  <a:txBody>
                    <a:bodyPr/>
                    <a:lstStyle/>
                    <a:p>
                      <a:endParaRPr lang="en-US"/>
                    </a:p>
                  </a:txBody>
                  <a:tcPr/>
                </a:tc>
              </a:tr>
              <a:tr h="210184">
                <a:tc vMerge="1">
                  <a:txBody>
                    <a:bodyPr/>
                    <a:lstStyle/>
                    <a:p>
                      <a:endParaRPr lang="en-US"/>
                    </a:p>
                  </a:txBody>
                  <a:tcPr/>
                </a:tc>
                <a:tc gridSpan="2">
                  <a:txBody>
                    <a:bodyPr/>
                    <a:lstStyle/>
                    <a:p>
                      <a:pPr marL="0" marR="0" algn="l">
                        <a:lnSpc>
                          <a:spcPct val="115000"/>
                        </a:lnSpc>
                        <a:spcBef>
                          <a:spcPts val="0"/>
                        </a:spcBef>
                        <a:spcAft>
                          <a:spcPts val="0"/>
                        </a:spcAft>
                      </a:pPr>
                      <a:r>
                        <a:rPr lang="en-US" sz="600" b="1">
                          <a:solidFill>
                            <a:srgbClr val="000099"/>
                          </a:solidFill>
                          <a:latin typeface="Arial" pitchFamily="34" charset="0"/>
                          <a:ea typeface="Calibri"/>
                          <a:cs typeface="Arial" pitchFamily="34" charset="0"/>
                        </a:rPr>
                        <a:t>Vibration Amplitude –Sensor Linearity</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hMerge="1">
                  <a:txBody>
                    <a:bodyPr/>
                    <a:lstStyle/>
                    <a:p>
                      <a:endParaRPr lang="en-US"/>
                    </a:p>
                  </a:txBody>
                  <a:tcPr/>
                </a:tc>
                <a:tc>
                  <a:txBody>
                    <a:bodyPr/>
                    <a:lstStyle/>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2Hz to 15 kHz</a:t>
                      </a:r>
                      <a:br>
                        <a:rPr lang="en-US" sz="600" b="1" dirty="0">
                          <a:solidFill>
                            <a:srgbClr val="000099"/>
                          </a:solidFill>
                          <a:latin typeface="Arial" pitchFamily="34" charset="0"/>
                          <a:ea typeface="Calibri"/>
                          <a:cs typeface="Arial" pitchFamily="34" charset="0"/>
                        </a:rPr>
                      </a:br>
                      <a:r>
                        <a:rPr lang="en-US" sz="600" b="1" dirty="0" err="1">
                          <a:solidFill>
                            <a:srgbClr val="000099"/>
                          </a:solidFill>
                          <a:latin typeface="Arial" pitchFamily="34" charset="0"/>
                          <a:ea typeface="Calibri"/>
                          <a:cs typeface="Arial" pitchFamily="34" charset="0"/>
                        </a:rPr>
                        <a:t>Upto</a:t>
                      </a:r>
                      <a:r>
                        <a:rPr lang="en-US" sz="600" b="1" dirty="0">
                          <a:solidFill>
                            <a:srgbClr val="000099"/>
                          </a:solidFill>
                          <a:latin typeface="Arial" pitchFamily="34" charset="0"/>
                          <a:ea typeface="Calibri"/>
                          <a:cs typeface="Arial" pitchFamily="34" charset="0"/>
                        </a:rPr>
                        <a:t> 30g </a:t>
                      </a:r>
                      <a:r>
                        <a:rPr lang="en-US" sz="600" b="1" dirty="0" err="1">
                          <a:solidFill>
                            <a:srgbClr val="000099"/>
                          </a:solidFill>
                          <a:latin typeface="Arial" pitchFamily="34" charset="0"/>
                          <a:ea typeface="Calibri"/>
                          <a:cs typeface="Arial" pitchFamily="34" charset="0"/>
                        </a:rPr>
                        <a:t>pk</a:t>
                      </a:r>
                      <a:endParaRPr lang="en-US" sz="600" b="1" dirty="0">
                        <a:solidFill>
                          <a:srgbClr val="000099"/>
                        </a:solidFill>
                        <a:latin typeface="Arial" pitchFamily="34" charset="0"/>
                        <a:ea typeface="Calibri"/>
                        <a:cs typeface="Arial" pitchFamily="34" charset="0"/>
                      </a:endParaRP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600" b="1" dirty="0" smtClean="0">
                          <a:solidFill>
                            <a:srgbClr val="000099"/>
                          </a:solidFill>
                          <a:latin typeface="Arial" pitchFamily="34" charset="0"/>
                          <a:ea typeface="Calibri"/>
                          <a:cs typeface="Arial" pitchFamily="34" charset="0"/>
                        </a:rPr>
                        <a:t>      ≤</a:t>
                      </a:r>
                      <a:r>
                        <a:rPr lang="en-US" sz="600" b="1" dirty="0">
                          <a:solidFill>
                            <a:srgbClr val="000099"/>
                          </a:solidFill>
                          <a:latin typeface="Arial" pitchFamily="34" charset="0"/>
                          <a:ea typeface="Calibri"/>
                          <a:cs typeface="Arial" pitchFamily="34" charset="0"/>
                        </a:rPr>
                        <a:t>2.5 %</a:t>
                      </a:r>
                    </a:p>
                    <a:p>
                      <a:pPr marL="0" marR="0" algn="l">
                        <a:lnSpc>
                          <a:spcPct val="115000"/>
                        </a:lnSpc>
                        <a:spcBef>
                          <a:spcPts val="0"/>
                        </a:spcBef>
                        <a:spcAft>
                          <a:spcPts val="0"/>
                        </a:spcAft>
                      </a:pPr>
                      <a:r>
                        <a:rPr lang="en-US" sz="600" b="1" dirty="0" smtClean="0">
                          <a:solidFill>
                            <a:srgbClr val="000099"/>
                          </a:solidFill>
                          <a:latin typeface="Arial" pitchFamily="34" charset="0"/>
                          <a:ea typeface="Calibri"/>
                          <a:cs typeface="Arial" pitchFamily="34" charset="0"/>
                        </a:rPr>
                        <a:t>      1.25</a:t>
                      </a:r>
                      <a:r>
                        <a:rPr lang="en-US" sz="600" b="1" dirty="0">
                          <a:solidFill>
                            <a:srgbClr val="000099"/>
                          </a:solidFill>
                          <a:latin typeface="Arial" pitchFamily="34" charset="0"/>
                          <a:ea typeface="Calibri"/>
                          <a:cs typeface="Arial" pitchFamily="34" charset="0"/>
                        </a:rPr>
                        <a:t>%</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a:txBody>
                    <a:bodyPr/>
                    <a:lstStyle/>
                    <a:p>
                      <a:pPr algn="l">
                        <a:lnSpc>
                          <a:spcPct val="115000"/>
                        </a:lnSpc>
                      </a:pPr>
                      <a:endParaRPr lang="en-US" sz="600" b="1" dirty="0">
                        <a:solidFill>
                          <a:srgbClr val="000099"/>
                        </a:solidFill>
                        <a:latin typeface="Arial" pitchFamily="34" charset="0"/>
                        <a:ea typeface="Times New Roman"/>
                        <a:cs typeface="Arial" pitchFamily="34" charset="0"/>
                      </a:endParaRPr>
                    </a:p>
                  </a:txBody>
                  <a:tcPr marL="0" marR="0" marT="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rowSpan="2" gridSpan="3">
                  <a:txBody>
                    <a:bodyPr/>
                    <a:lstStyle/>
                    <a:p>
                      <a:pPr marL="0" marR="0" algn="l">
                        <a:lnSpc>
                          <a:spcPct val="115000"/>
                        </a:lnSpc>
                        <a:spcBef>
                          <a:spcPts val="0"/>
                        </a:spcBef>
                        <a:spcAft>
                          <a:spcPts val="0"/>
                        </a:spcAft>
                      </a:pPr>
                      <a:r>
                        <a:rPr lang="en-US" sz="600" b="1" dirty="0" smtClean="0">
                          <a:solidFill>
                            <a:srgbClr val="000099"/>
                          </a:solidFill>
                          <a:latin typeface="Arial" pitchFamily="34" charset="0"/>
                          <a:ea typeface="Calibri"/>
                          <a:cs typeface="Arial" pitchFamily="34" charset="0"/>
                        </a:rPr>
                        <a:t>    Dust </a:t>
                      </a:r>
                      <a:r>
                        <a:rPr lang="en-US" sz="600" b="1" dirty="0">
                          <a:solidFill>
                            <a:srgbClr val="000099"/>
                          </a:solidFill>
                          <a:latin typeface="Arial" pitchFamily="34" charset="0"/>
                          <a:ea typeface="Calibri"/>
                          <a:cs typeface="Arial" pitchFamily="34" charset="0"/>
                        </a:rPr>
                        <a:t>– IP 5X, 6X</a:t>
                      </a:r>
                    </a:p>
                  </a:txBody>
                  <a:tcPr marL="0" marR="0" marT="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hMerge="1">
                  <a:txBody>
                    <a:bodyPr/>
                    <a:lstStyle/>
                    <a:p>
                      <a:endParaRPr lang="en-US"/>
                    </a:p>
                  </a:txBody>
                  <a:tcPr/>
                </a:tc>
                <a:tc rowSpan="2" hMerge="1">
                  <a:txBody>
                    <a:bodyPr/>
                    <a:lstStyle/>
                    <a:p>
                      <a:endParaRPr lang="en-US"/>
                    </a:p>
                  </a:txBody>
                  <a:tcPr/>
                </a:tc>
              </a:tr>
              <a:tr h="101949">
                <a:tc vMerge="1">
                  <a:txBody>
                    <a:bodyPr/>
                    <a:lstStyle/>
                    <a:p>
                      <a:endParaRPr lang="en-US"/>
                    </a:p>
                  </a:txBody>
                  <a:tcPr/>
                </a:tc>
                <a:tc gridSpan="2">
                  <a:txBody>
                    <a:bodyPr/>
                    <a:lstStyle/>
                    <a:p>
                      <a:pPr marL="0" marR="0" algn="l">
                        <a:lnSpc>
                          <a:spcPct val="115000"/>
                        </a:lnSpc>
                        <a:spcBef>
                          <a:spcPts val="0"/>
                        </a:spcBef>
                        <a:spcAft>
                          <a:spcPts val="0"/>
                        </a:spcAft>
                      </a:pPr>
                      <a:r>
                        <a:rPr lang="en-US" sz="600" b="1">
                          <a:solidFill>
                            <a:srgbClr val="000099"/>
                          </a:solidFill>
                          <a:latin typeface="Arial" pitchFamily="34" charset="0"/>
                          <a:ea typeface="Calibri"/>
                          <a:cs typeface="Arial" pitchFamily="34" charset="0"/>
                        </a:rPr>
                        <a:t>Speed (Contact)</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hMerge="1">
                  <a:txBody>
                    <a:bodyPr/>
                    <a:lstStyle/>
                    <a:p>
                      <a:endParaRPr lang="en-US"/>
                    </a:p>
                  </a:txBody>
                  <a:tcPr/>
                </a:tc>
                <a:tc>
                  <a:txBody>
                    <a:bodyPr/>
                    <a:lstStyle/>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100 to 10000 rpm</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600" b="1" dirty="0" smtClean="0">
                          <a:solidFill>
                            <a:srgbClr val="000099"/>
                          </a:solidFill>
                          <a:latin typeface="Arial" pitchFamily="34" charset="0"/>
                          <a:ea typeface="Calibri"/>
                          <a:cs typeface="Arial" pitchFamily="34" charset="0"/>
                        </a:rPr>
                        <a:t>     1.6 </a:t>
                      </a:r>
                      <a:r>
                        <a:rPr lang="en-US" sz="600" b="1" dirty="0">
                          <a:solidFill>
                            <a:srgbClr val="000099"/>
                          </a:solidFill>
                          <a:latin typeface="Arial" pitchFamily="34" charset="0"/>
                          <a:ea typeface="Calibri"/>
                          <a:cs typeface="Arial" pitchFamily="34" charset="0"/>
                        </a:rPr>
                        <a:t>rpm</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rowSpan="2">
                  <a:txBody>
                    <a:bodyPr/>
                    <a:lstStyle/>
                    <a:p>
                      <a:pPr marL="0" marR="0" algn="l">
                        <a:lnSpc>
                          <a:spcPct val="115000"/>
                        </a:lnSpc>
                        <a:spcBef>
                          <a:spcPts val="0"/>
                        </a:spcBef>
                        <a:spcAft>
                          <a:spcPts val="0"/>
                        </a:spcAft>
                      </a:pPr>
                      <a:r>
                        <a:rPr lang="en-US" sz="600" b="1" dirty="0" smtClean="0">
                          <a:solidFill>
                            <a:srgbClr val="000099"/>
                          </a:solidFill>
                          <a:latin typeface="Arial" pitchFamily="34" charset="0"/>
                          <a:ea typeface="Calibri"/>
                          <a:cs typeface="Arial" pitchFamily="34" charset="0"/>
                        </a:rPr>
                        <a:t>       * </a:t>
                      </a:r>
                      <a:r>
                        <a:rPr lang="en-US" sz="600" b="1" dirty="0">
                          <a:solidFill>
                            <a:srgbClr val="000099"/>
                          </a:solidFill>
                          <a:latin typeface="Arial" pitchFamily="34" charset="0"/>
                          <a:ea typeface="Calibri"/>
                          <a:cs typeface="Arial" pitchFamily="34" charset="0"/>
                        </a:rPr>
                        <a:t>IP Tests</a:t>
                      </a:r>
                    </a:p>
                  </a:txBody>
                  <a:tcPr marL="0" marR="0" marT="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gridSpan="3" vMerge="1">
                  <a:txBody>
                    <a:bodyPr/>
                    <a:lstStyle/>
                    <a:p>
                      <a:endParaRPr lang="en-US"/>
                    </a:p>
                  </a:txBody>
                  <a:tcPr/>
                </a:tc>
                <a:tc hMerge="1" vMerge="1">
                  <a:txBody>
                    <a:bodyPr/>
                    <a:lstStyle/>
                    <a:p>
                      <a:endParaRPr lang="en-US"/>
                    </a:p>
                  </a:txBody>
                  <a:tcPr/>
                </a:tc>
                <a:tc hMerge="1" vMerge="1">
                  <a:txBody>
                    <a:bodyPr/>
                    <a:lstStyle/>
                    <a:p>
                      <a:endParaRPr lang="en-US"/>
                    </a:p>
                  </a:txBody>
                  <a:tcPr/>
                </a:tc>
              </a:tr>
              <a:tr h="210184">
                <a:tc vMerge="1">
                  <a:txBody>
                    <a:bodyPr/>
                    <a:lstStyle/>
                    <a:p>
                      <a:endParaRPr lang="en-US"/>
                    </a:p>
                  </a:txBody>
                  <a:tcPr/>
                </a:tc>
                <a:tc gridSpan="2">
                  <a:txBody>
                    <a:bodyPr/>
                    <a:lstStyle/>
                    <a:p>
                      <a:pPr marL="0" marR="0" algn="l">
                        <a:lnSpc>
                          <a:spcPct val="115000"/>
                        </a:lnSpc>
                        <a:spcBef>
                          <a:spcPts val="0"/>
                        </a:spcBef>
                        <a:spcAft>
                          <a:spcPts val="0"/>
                        </a:spcAft>
                      </a:pPr>
                      <a:r>
                        <a:rPr lang="en-US" sz="600" b="1">
                          <a:solidFill>
                            <a:srgbClr val="000099"/>
                          </a:solidFill>
                          <a:latin typeface="Arial" pitchFamily="34" charset="0"/>
                          <a:ea typeface="Calibri"/>
                          <a:cs typeface="Arial" pitchFamily="34" charset="0"/>
                        </a:rPr>
                        <a:t>Speed</a:t>
                      </a:r>
                    </a:p>
                    <a:p>
                      <a:pPr marL="0" marR="0" algn="l">
                        <a:lnSpc>
                          <a:spcPct val="115000"/>
                        </a:lnSpc>
                        <a:spcBef>
                          <a:spcPts val="0"/>
                        </a:spcBef>
                        <a:spcAft>
                          <a:spcPts val="0"/>
                        </a:spcAft>
                      </a:pPr>
                      <a:r>
                        <a:rPr lang="en-US" sz="600" b="1">
                          <a:solidFill>
                            <a:srgbClr val="000099"/>
                          </a:solidFill>
                          <a:latin typeface="Arial" pitchFamily="34" charset="0"/>
                          <a:ea typeface="Calibri"/>
                          <a:cs typeface="Arial" pitchFamily="34" charset="0"/>
                        </a:rPr>
                        <a:t>(Non-contact)</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hMerge="1">
                  <a:txBody>
                    <a:bodyPr/>
                    <a:lstStyle/>
                    <a:p>
                      <a:endParaRPr lang="en-US"/>
                    </a:p>
                  </a:txBody>
                  <a:tcPr/>
                </a:tc>
                <a:tc>
                  <a:txBody>
                    <a:bodyPr/>
                    <a:lstStyle/>
                    <a:p>
                      <a:pPr marL="0" marR="0" algn="l">
                        <a:lnSpc>
                          <a:spcPct val="115000"/>
                        </a:lnSpc>
                        <a:spcBef>
                          <a:spcPts val="0"/>
                        </a:spcBef>
                        <a:spcAft>
                          <a:spcPts val="0"/>
                        </a:spcAft>
                      </a:pPr>
                      <a:r>
                        <a:rPr lang="en-US" sz="600" b="1" dirty="0">
                          <a:solidFill>
                            <a:srgbClr val="000099"/>
                          </a:solidFill>
                          <a:latin typeface="Arial" pitchFamily="34" charset="0"/>
                          <a:ea typeface="Calibri"/>
                          <a:cs typeface="Arial" pitchFamily="34" charset="0"/>
                        </a:rPr>
                        <a:t>60 to 100000 rpm</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600" b="1" dirty="0" smtClean="0">
                          <a:solidFill>
                            <a:srgbClr val="000099"/>
                          </a:solidFill>
                          <a:latin typeface="Arial" pitchFamily="34" charset="0"/>
                          <a:ea typeface="Calibri"/>
                          <a:cs typeface="Arial" pitchFamily="34" charset="0"/>
                        </a:rPr>
                        <a:t>    ≤</a:t>
                      </a:r>
                      <a:r>
                        <a:rPr lang="en-US" sz="600" b="1" dirty="0">
                          <a:solidFill>
                            <a:srgbClr val="000099"/>
                          </a:solidFill>
                          <a:latin typeface="Arial" pitchFamily="34" charset="0"/>
                          <a:ea typeface="Calibri"/>
                          <a:cs typeface="Arial" pitchFamily="34" charset="0"/>
                        </a:rPr>
                        <a:t>2.4 rpm</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vMerge="1">
                  <a:txBody>
                    <a:bodyPr/>
                    <a:lstStyle/>
                    <a:p>
                      <a:endParaRPr lang="en-US"/>
                    </a:p>
                  </a:txBody>
                  <a:tcPr/>
                </a:tc>
                <a:tc gridSpan="3">
                  <a:txBody>
                    <a:bodyPr/>
                    <a:lstStyle/>
                    <a:p>
                      <a:pPr marL="0" marR="0" algn="l">
                        <a:lnSpc>
                          <a:spcPct val="115000"/>
                        </a:lnSpc>
                        <a:spcBef>
                          <a:spcPts val="0"/>
                        </a:spcBef>
                        <a:spcAft>
                          <a:spcPts val="0"/>
                        </a:spcAft>
                      </a:pPr>
                      <a:r>
                        <a:rPr lang="en-US" sz="600" b="1" dirty="0" smtClean="0">
                          <a:solidFill>
                            <a:srgbClr val="000099"/>
                          </a:solidFill>
                          <a:latin typeface="Arial" pitchFamily="34" charset="0"/>
                          <a:ea typeface="Calibri"/>
                          <a:cs typeface="Arial" pitchFamily="34" charset="0"/>
                        </a:rPr>
                        <a:t>   Water </a:t>
                      </a:r>
                      <a:r>
                        <a:rPr lang="en-US" sz="600" b="1" dirty="0">
                          <a:solidFill>
                            <a:srgbClr val="000099"/>
                          </a:solidFill>
                          <a:latin typeface="Arial" pitchFamily="34" charset="0"/>
                          <a:ea typeface="Calibri"/>
                          <a:cs typeface="Arial" pitchFamily="34" charset="0"/>
                        </a:rPr>
                        <a:t>– IP X3 to X8</a:t>
                      </a:r>
                    </a:p>
                  </a:txBody>
                  <a:tcPr marL="0" marR="0" marT="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643123">
                <a:tc rowSpan="3">
                  <a:txBody>
                    <a:bodyPr/>
                    <a:lstStyle/>
                    <a:p>
                      <a:pPr marL="0" marR="0" algn="ctr">
                        <a:lnSpc>
                          <a:spcPct val="115000"/>
                        </a:lnSpc>
                        <a:spcBef>
                          <a:spcPts val="0"/>
                        </a:spcBef>
                        <a:spcAft>
                          <a:spcPts val="0"/>
                        </a:spcAft>
                      </a:pPr>
                      <a:r>
                        <a:rPr lang="en-US" sz="600" b="1" dirty="0">
                          <a:solidFill>
                            <a:schemeClr val="tx1"/>
                          </a:solidFill>
                          <a:latin typeface="Arial" pitchFamily="34" charset="0"/>
                          <a:ea typeface="Calibri"/>
                          <a:cs typeface="Arial" pitchFamily="34" charset="0"/>
                        </a:rPr>
                        <a:t>Electro Technical Calibration Electro Technical Calibration NABL C 0254</a:t>
                      </a:r>
                    </a:p>
                  </a:txBody>
                  <a:tcPr marL="11277" marR="11277" marT="3290" marB="0" vert="vert27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9050" cap="flat" cmpd="sng" algn="ctr">
                      <a:solidFill>
                        <a:srgbClr val="E36C0A"/>
                      </a:solidFill>
                      <a:prstDash val="solid"/>
                      <a:round/>
                      <a:headEnd type="none" w="med" len="med"/>
                      <a:tailEnd type="none" w="med" len="med"/>
                    </a:lnB>
                    <a:solidFill>
                      <a:srgbClr val="FFFF00"/>
                    </a:solidFill>
                  </a:tcPr>
                </a:tc>
                <a:tc gridSpan="2">
                  <a:txBody>
                    <a:bodyPr/>
                    <a:lstStyle/>
                    <a:p>
                      <a:pPr algn="l">
                        <a:lnSpc>
                          <a:spcPct val="115000"/>
                        </a:lnSpc>
                      </a:pPr>
                      <a:endParaRPr lang="en-US" sz="600" b="1" dirty="0">
                        <a:solidFill>
                          <a:srgbClr val="3333FF"/>
                        </a:solidFill>
                        <a:latin typeface="Arial" pitchFamily="34" charset="0"/>
                        <a:ea typeface="Times New Roman"/>
                        <a:cs typeface="Arial" pitchFamily="34" charset="0"/>
                      </a:endParaRP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2700" cap="flat" cmpd="sng" algn="ctr">
                      <a:solidFill>
                        <a:srgbClr val="E36C0A"/>
                      </a:solidFill>
                      <a:prstDash val="solid"/>
                      <a:round/>
                      <a:headEnd type="none" w="med" len="med"/>
                      <a:tailEnd type="none" w="med" len="med"/>
                    </a:lnB>
                  </a:tcPr>
                </a:tc>
                <a:tc hMerge="1">
                  <a:txBody>
                    <a:bodyPr/>
                    <a:lstStyle/>
                    <a:p>
                      <a:endParaRPr lang="en-US"/>
                    </a:p>
                  </a:txBody>
                  <a:tcPr/>
                </a:tc>
                <a:tc>
                  <a:txBody>
                    <a:bodyPr/>
                    <a:lstStyle/>
                    <a:p>
                      <a:pPr marL="0" marR="0" algn="l">
                        <a:lnSpc>
                          <a:spcPct val="115000"/>
                        </a:lnSpc>
                        <a:spcBef>
                          <a:spcPts val="0"/>
                        </a:spcBef>
                        <a:spcAft>
                          <a:spcPts val="0"/>
                        </a:spcAft>
                      </a:pPr>
                      <a:r>
                        <a:rPr lang="en-US" sz="600" b="1" dirty="0">
                          <a:solidFill>
                            <a:srgbClr val="3333FF"/>
                          </a:solidFill>
                          <a:latin typeface="Arial" pitchFamily="34" charset="0"/>
                          <a:ea typeface="Calibri"/>
                          <a:cs typeface="Arial" pitchFamily="34" charset="0"/>
                        </a:rPr>
                        <a:t>±100µV to ±1000 V</a:t>
                      </a:r>
                    </a:p>
                    <a:p>
                      <a:pPr marL="0" marR="0" algn="l">
                        <a:lnSpc>
                          <a:spcPct val="115000"/>
                        </a:lnSpc>
                        <a:spcBef>
                          <a:spcPts val="0"/>
                        </a:spcBef>
                        <a:spcAft>
                          <a:spcPts val="0"/>
                        </a:spcAft>
                      </a:pPr>
                      <a:r>
                        <a:rPr lang="en-US" sz="600" b="1" dirty="0">
                          <a:solidFill>
                            <a:srgbClr val="3333FF"/>
                          </a:solidFill>
                          <a:latin typeface="Arial" pitchFamily="34" charset="0"/>
                          <a:ea typeface="Calibri"/>
                          <a:cs typeface="Arial" pitchFamily="34" charset="0"/>
                        </a:rPr>
                        <a:t>±0.1mV to ±1000V</a:t>
                      </a:r>
                    </a:p>
                    <a:p>
                      <a:pPr marL="0" marR="0" algn="l">
                        <a:lnSpc>
                          <a:spcPct val="115000"/>
                        </a:lnSpc>
                        <a:spcBef>
                          <a:spcPts val="0"/>
                        </a:spcBef>
                        <a:spcAft>
                          <a:spcPts val="0"/>
                        </a:spcAft>
                      </a:pPr>
                      <a:r>
                        <a:rPr lang="en-US" sz="600" b="1" dirty="0">
                          <a:solidFill>
                            <a:srgbClr val="3333FF"/>
                          </a:solidFill>
                          <a:latin typeface="Arial" pitchFamily="34" charset="0"/>
                          <a:ea typeface="Calibri"/>
                          <a:cs typeface="Arial" pitchFamily="34" charset="0"/>
                        </a:rPr>
                        <a:t>1mV to 1000V</a:t>
                      </a:r>
                    </a:p>
                    <a:p>
                      <a:pPr marL="0" marR="0" algn="l">
                        <a:lnSpc>
                          <a:spcPct val="115000"/>
                        </a:lnSpc>
                        <a:spcBef>
                          <a:spcPts val="0"/>
                        </a:spcBef>
                        <a:spcAft>
                          <a:spcPts val="0"/>
                        </a:spcAft>
                      </a:pPr>
                      <a:r>
                        <a:rPr lang="en-US" sz="600" b="1" dirty="0">
                          <a:solidFill>
                            <a:srgbClr val="3333FF"/>
                          </a:solidFill>
                          <a:latin typeface="Arial" pitchFamily="34" charset="0"/>
                          <a:ea typeface="Calibri"/>
                          <a:cs typeface="Arial" pitchFamily="34" charset="0"/>
                        </a:rPr>
                        <a:t>100mV to 1000V</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2700" cap="flat" cmpd="sng" algn="ctr">
                      <a:solidFill>
                        <a:srgbClr val="E36C0A"/>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600" b="1" dirty="0">
                          <a:solidFill>
                            <a:srgbClr val="3333FF"/>
                          </a:solidFill>
                          <a:latin typeface="Arial" pitchFamily="34" charset="0"/>
                          <a:ea typeface="Calibri"/>
                          <a:cs typeface="Arial" pitchFamily="34" charset="0"/>
                        </a:rPr>
                        <a:t>0.60% to 0.001%</a:t>
                      </a:r>
                    </a:p>
                    <a:p>
                      <a:pPr marL="0" marR="0" algn="l">
                        <a:lnSpc>
                          <a:spcPct val="115000"/>
                        </a:lnSpc>
                        <a:spcBef>
                          <a:spcPts val="0"/>
                        </a:spcBef>
                        <a:spcAft>
                          <a:spcPts val="0"/>
                        </a:spcAft>
                      </a:pPr>
                      <a:r>
                        <a:rPr lang="en-US" sz="600" b="1" dirty="0">
                          <a:solidFill>
                            <a:srgbClr val="3333FF"/>
                          </a:solidFill>
                          <a:latin typeface="Arial" pitchFamily="34" charset="0"/>
                          <a:ea typeface="Calibri"/>
                          <a:cs typeface="Arial" pitchFamily="34" charset="0"/>
                        </a:rPr>
                        <a:t>0.12% to 0.012%</a:t>
                      </a:r>
                    </a:p>
                    <a:p>
                      <a:pPr marL="0" marR="0" algn="l">
                        <a:lnSpc>
                          <a:spcPct val="115000"/>
                        </a:lnSpc>
                        <a:spcBef>
                          <a:spcPts val="0"/>
                        </a:spcBef>
                        <a:spcAft>
                          <a:spcPts val="0"/>
                        </a:spcAft>
                      </a:pPr>
                      <a:r>
                        <a:rPr lang="en-US" sz="600" b="1" dirty="0">
                          <a:solidFill>
                            <a:srgbClr val="3333FF"/>
                          </a:solidFill>
                          <a:latin typeface="Arial" pitchFamily="34" charset="0"/>
                          <a:ea typeface="Calibri"/>
                          <a:cs typeface="Arial" pitchFamily="34" charset="0"/>
                        </a:rPr>
                        <a:t>0.4% to 0.014%</a:t>
                      </a:r>
                    </a:p>
                    <a:p>
                      <a:pPr marL="0" marR="0" algn="l">
                        <a:lnSpc>
                          <a:spcPct val="115000"/>
                        </a:lnSpc>
                        <a:spcBef>
                          <a:spcPts val="0"/>
                        </a:spcBef>
                        <a:spcAft>
                          <a:spcPts val="0"/>
                        </a:spcAft>
                      </a:pPr>
                      <a:r>
                        <a:rPr lang="en-US" sz="600" b="1" dirty="0">
                          <a:solidFill>
                            <a:srgbClr val="3333FF"/>
                          </a:solidFill>
                          <a:latin typeface="Arial" pitchFamily="34" charset="0"/>
                          <a:ea typeface="Calibri"/>
                          <a:cs typeface="Arial" pitchFamily="34" charset="0"/>
                        </a:rPr>
                        <a:t>0.04% to 0.03%</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2700" cap="flat" cmpd="sng" algn="ctr">
                      <a:solidFill>
                        <a:srgbClr val="E36C0A"/>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600" b="1" dirty="0">
                          <a:solidFill>
                            <a:srgbClr val="3333FF"/>
                          </a:solidFill>
                          <a:latin typeface="Arial" pitchFamily="34" charset="0"/>
                          <a:ea typeface="Calibri"/>
                          <a:cs typeface="Arial" pitchFamily="34" charset="0"/>
                        </a:rPr>
                        <a:t>DC Current</a:t>
                      </a:r>
                    </a:p>
                    <a:p>
                      <a:pPr marL="0" marR="0" algn="l">
                        <a:lnSpc>
                          <a:spcPct val="115000"/>
                        </a:lnSpc>
                        <a:spcBef>
                          <a:spcPts val="0"/>
                        </a:spcBef>
                        <a:spcAft>
                          <a:spcPts val="0"/>
                        </a:spcAft>
                      </a:pPr>
                      <a:r>
                        <a:rPr lang="en-US" sz="600" b="1" dirty="0">
                          <a:solidFill>
                            <a:srgbClr val="3333FF"/>
                          </a:solidFill>
                          <a:latin typeface="Arial" pitchFamily="34" charset="0"/>
                          <a:ea typeface="Calibri"/>
                          <a:cs typeface="Arial" pitchFamily="34" charset="0"/>
                        </a:rPr>
                        <a:t>Source Measure</a:t>
                      </a:r>
                    </a:p>
                    <a:p>
                      <a:pPr marL="0" marR="0" algn="l">
                        <a:lnSpc>
                          <a:spcPct val="115000"/>
                        </a:lnSpc>
                        <a:spcBef>
                          <a:spcPts val="0"/>
                        </a:spcBef>
                        <a:spcAft>
                          <a:spcPts val="0"/>
                        </a:spcAft>
                      </a:pPr>
                      <a:r>
                        <a:rPr lang="en-US" sz="600" b="1" dirty="0">
                          <a:solidFill>
                            <a:srgbClr val="3333FF"/>
                          </a:solidFill>
                          <a:latin typeface="Arial" pitchFamily="34" charset="0"/>
                          <a:ea typeface="Calibri"/>
                          <a:cs typeface="Arial" pitchFamily="34" charset="0"/>
                        </a:rPr>
                        <a:t>AC Current</a:t>
                      </a:r>
                    </a:p>
                    <a:p>
                      <a:pPr marL="0" marR="0" algn="l">
                        <a:lnSpc>
                          <a:spcPct val="115000"/>
                        </a:lnSpc>
                        <a:spcBef>
                          <a:spcPts val="0"/>
                        </a:spcBef>
                        <a:spcAft>
                          <a:spcPts val="0"/>
                        </a:spcAft>
                      </a:pPr>
                      <a:r>
                        <a:rPr lang="en-US" sz="600" b="1" dirty="0">
                          <a:solidFill>
                            <a:srgbClr val="3333FF"/>
                          </a:solidFill>
                          <a:latin typeface="Arial" pitchFamily="34" charset="0"/>
                          <a:ea typeface="Calibri"/>
                          <a:cs typeface="Arial" pitchFamily="34" charset="0"/>
                        </a:rPr>
                        <a:t>Source Measure</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2700" cap="flat" cmpd="sng" algn="ctr">
                      <a:solidFill>
                        <a:srgbClr val="E36C0A"/>
                      </a:solidFill>
                      <a:prstDash val="solid"/>
                      <a:round/>
                      <a:headEnd type="none" w="med" len="med"/>
                      <a:tailEnd type="none" w="med" len="med"/>
                    </a:lnB>
                  </a:tcPr>
                </a:tc>
                <a:tc gridSpan="2">
                  <a:txBody>
                    <a:bodyPr/>
                    <a:lstStyle/>
                    <a:p>
                      <a:pPr marL="0" marR="0" algn="l">
                        <a:lnSpc>
                          <a:spcPct val="115000"/>
                        </a:lnSpc>
                        <a:spcBef>
                          <a:spcPts val="0"/>
                        </a:spcBef>
                        <a:spcAft>
                          <a:spcPts val="0"/>
                        </a:spcAft>
                      </a:pPr>
                      <a:r>
                        <a:rPr lang="en-US" sz="600" b="1" dirty="0">
                          <a:solidFill>
                            <a:srgbClr val="3333FF"/>
                          </a:solidFill>
                          <a:latin typeface="Arial" pitchFamily="34" charset="0"/>
                          <a:ea typeface="Calibri"/>
                          <a:cs typeface="Arial" pitchFamily="34" charset="0"/>
                        </a:rPr>
                        <a:t>±100µA to ±1000A</a:t>
                      </a:r>
                    </a:p>
                    <a:p>
                      <a:pPr marL="0" marR="0" algn="l">
                        <a:lnSpc>
                          <a:spcPct val="115000"/>
                        </a:lnSpc>
                        <a:spcBef>
                          <a:spcPts val="0"/>
                        </a:spcBef>
                        <a:spcAft>
                          <a:spcPts val="0"/>
                        </a:spcAft>
                      </a:pPr>
                      <a:r>
                        <a:rPr lang="en-US" sz="600" b="1" dirty="0">
                          <a:solidFill>
                            <a:srgbClr val="3333FF"/>
                          </a:solidFill>
                          <a:latin typeface="Arial" pitchFamily="34" charset="0"/>
                          <a:ea typeface="Calibri"/>
                          <a:cs typeface="Arial" pitchFamily="34" charset="0"/>
                        </a:rPr>
                        <a:t>±100µA to ±20A</a:t>
                      </a:r>
                    </a:p>
                    <a:p>
                      <a:pPr marL="0" marR="0" algn="l">
                        <a:lnSpc>
                          <a:spcPct val="115000"/>
                        </a:lnSpc>
                        <a:spcBef>
                          <a:spcPts val="0"/>
                        </a:spcBef>
                        <a:spcAft>
                          <a:spcPts val="0"/>
                        </a:spcAft>
                      </a:pPr>
                      <a:r>
                        <a:rPr lang="en-US" sz="600" b="1" dirty="0">
                          <a:solidFill>
                            <a:srgbClr val="3333FF"/>
                          </a:solidFill>
                          <a:latin typeface="Arial" pitchFamily="34" charset="0"/>
                          <a:ea typeface="Calibri"/>
                          <a:cs typeface="Arial" pitchFamily="34" charset="0"/>
                        </a:rPr>
                        <a:t>100µA to 700A</a:t>
                      </a:r>
                    </a:p>
                    <a:p>
                      <a:pPr marL="0" marR="0" algn="l">
                        <a:lnSpc>
                          <a:spcPct val="115000"/>
                        </a:lnSpc>
                        <a:spcBef>
                          <a:spcPts val="0"/>
                        </a:spcBef>
                        <a:spcAft>
                          <a:spcPts val="0"/>
                        </a:spcAft>
                      </a:pPr>
                      <a:r>
                        <a:rPr lang="en-US" sz="600" b="1" dirty="0">
                          <a:solidFill>
                            <a:srgbClr val="3333FF"/>
                          </a:solidFill>
                          <a:latin typeface="Arial" pitchFamily="34" charset="0"/>
                          <a:ea typeface="Calibri"/>
                          <a:cs typeface="Arial" pitchFamily="34" charset="0"/>
                        </a:rPr>
                        <a:t>100µA to 10A</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2700" cap="flat" cmpd="sng" algn="ctr">
                      <a:solidFill>
                        <a:srgbClr val="E36C0A"/>
                      </a:solidFill>
                      <a:prstDash val="solid"/>
                      <a:round/>
                      <a:headEnd type="none" w="med" len="med"/>
                      <a:tailEnd type="none" w="med" len="med"/>
                    </a:lnB>
                  </a:tcPr>
                </a:tc>
                <a:tc hMerge="1">
                  <a:txBody>
                    <a:bodyPr/>
                    <a:lstStyle/>
                    <a:p>
                      <a:endParaRPr lang="en-US"/>
                    </a:p>
                  </a:txBody>
                  <a:tcPr/>
                </a:tc>
                <a:tc>
                  <a:txBody>
                    <a:bodyPr/>
                    <a:lstStyle/>
                    <a:p>
                      <a:pPr marL="0" marR="0" algn="l">
                        <a:lnSpc>
                          <a:spcPct val="115000"/>
                        </a:lnSpc>
                        <a:spcBef>
                          <a:spcPts val="0"/>
                        </a:spcBef>
                        <a:spcAft>
                          <a:spcPts val="0"/>
                        </a:spcAft>
                      </a:pPr>
                      <a:r>
                        <a:rPr lang="en-US" sz="600" b="1" dirty="0">
                          <a:solidFill>
                            <a:srgbClr val="3333FF"/>
                          </a:solidFill>
                          <a:latin typeface="Arial" pitchFamily="34" charset="0"/>
                          <a:ea typeface="Calibri"/>
                          <a:cs typeface="Arial" pitchFamily="34" charset="0"/>
                        </a:rPr>
                        <a:t>0.014% to 2.0%</a:t>
                      </a:r>
                    </a:p>
                    <a:p>
                      <a:pPr marL="0" marR="0" algn="l">
                        <a:lnSpc>
                          <a:spcPct val="115000"/>
                        </a:lnSpc>
                        <a:spcBef>
                          <a:spcPts val="0"/>
                        </a:spcBef>
                        <a:spcAft>
                          <a:spcPts val="0"/>
                        </a:spcAft>
                      </a:pPr>
                      <a:r>
                        <a:rPr lang="en-US" sz="600" b="1" dirty="0">
                          <a:solidFill>
                            <a:srgbClr val="3333FF"/>
                          </a:solidFill>
                          <a:latin typeface="Arial" pitchFamily="34" charset="0"/>
                          <a:ea typeface="Calibri"/>
                          <a:cs typeface="Arial" pitchFamily="34" charset="0"/>
                        </a:rPr>
                        <a:t>0.013% to 0.05%</a:t>
                      </a:r>
                    </a:p>
                    <a:p>
                      <a:pPr marL="0" marR="0" algn="l">
                        <a:lnSpc>
                          <a:spcPct val="115000"/>
                        </a:lnSpc>
                        <a:spcBef>
                          <a:spcPts val="0"/>
                        </a:spcBef>
                        <a:spcAft>
                          <a:spcPts val="0"/>
                        </a:spcAft>
                      </a:pPr>
                      <a:r>
                        <a:rPr lang="en-US" sz="600" b="1" dirty="0">
                          <a:solidFill>
                            <a:srgbClr val="3333FF"/>
                          </a:solidFill>
                          <a:latin typeface="Arial" pitchFamily="34" charset="0"/>
                          <a:ea typeface="Calibri"/>
                          <a:cs typeface="Arial" pitchFamily="34" charset="0"/>
                        </a:rPr>
                        <a:t>0.04% to 1%</a:t>
                      </a:r>
                    </a:p>
                    <a:p>
                      <a:pPr marL="0" marR="0" algn="l">
                        <a:lnSpc>
                          <a:spcPct val="115000"/>
                        </a:lnSpc>
                        <a:spcBef>
                          <a:spcPts val="0"/>
                        </a:spcBef>
                        <a:spcAft>
                          <a:spcPts val="0"/>
                        </a:spcAft>
                      </a:pPr>
                      <a:r>
                        <a:rPr lang="en-US" sz="600" b="1" dirty="0">
                          <a:solidFill>
                            <a:srgbClr val="3333FF"/>
                          </a:solidFill>
                          <a:latin typeface="Arial" pitchFamily="34" charset="0"/>
                          <a:ea typeface="Calibri"/>
                          <a:cs typeface="Arial" pitchFamily="34" charset="0"/>
                        </a:rPr>
                        <a:t>0.06% to 0.035%</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2700" cap="flat" cmpd="sng" algn="ctr">
                      <a:solidFill>
                        <a:srgbClr val="E36C0A"/>
                      </a:solidFill>
                      <a:prstDash val="solid"/>
                      <a:round/>
                      <a:headEnd type="none" w="med" len="med"/>
                      <a:tailEnd type="none" w="med" len="med"/>
                    </a:lnB>
                  </a:tcPr>
                </a:tc>
              </a:tr>
              <a:tr h="210184">
                <a:tc vMerge="1">
                  <a:txBody>
                    <a:bodyPr/>
                    <a:lstStyle/>
                    <a:p>
                      <a:endParaRPr lang="en-US"/>
                    </a:p>
                  </a:txBody>
                  <a:tcPr/>
                </a:tc>
                <a:tc gridSpan="2">
                  <a:txBody>
                    <a:bodyPr/>
                    <a:lstStyle/>
                    <a:p>
                      <a:pPr marL="0" marR="0" algn="l">
                        <a:lnSpc>
                          <a:spcPct val="115000"/>
                        </a:lnSpc>
                        <a:spcBef>
                          <a:spcPts val="0"/>
                        </a:spcBef>
                        <a:spcAft>
                          <a:spcPts val="0"/>
                        </a:spcAft>
                      </a:pPr>
                      <a:r>
                        <a:rPr lang="en-US" sz="600" b="1" dirty="0">
                          <a:solidFill>
                            <a:srgbClr val="3333FF"/>
                          </a:solidFill>
                          <a:latin typeface="Arial" pitchFamily="34" charset="0"/>
                          <a:ea typeface="Calibri"/>
                          <a:cs typeface="Arial" pitchFamily="34" charset="0"/>
                        </a:rPr>
                        <a:t>Resistance</a:t>
                      </a:r>
                    </a:p>
                    <a:p>
                      <a:pPr marL="0" marR="0" algn="l">
                        <a:lnSpc>
                          <a:spcPct val="115000"/>
                        </a:lnSpc>
                        <a:spcBef>
                          <a:spcPts val="0"/>
                        </a:spcBef>
                        <a:spcAft>
                          <a:spcPts val="0"/>
                        </a:spcAft>
                      </a:pPr>
                      <a:r>
                        <a:rPr lang="en-US" sz="600" b="1" dirty="0">
                          <a:solidFill>
                            <a:srgbClr val="3333FF"/>
                          </a:solidFill>
                          <a:latin typeface="Arial" pitchFamily="34" charset="0"/>
                          <a:ea typeface="Calibri"/>
                          <a:cs typeface="Arial" pitchFamily="34" charset="0"/>
                        </a:rPr>
                        <a:t>Source Measure</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E36C0A"/>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hMerge="1">
                  <a:txBody>
                    <a:bodyPr/>
                    <a:lstStyle/>
                    <a:p>
                      <a:endParaRPr lang="en-US"/>
                    </a:p>
                  </a:txBody>
                  <a:tcPr/>
                </a:tc>
                <a:tc>
                  <a:txBody>
                    <a:bodyPr/>
                    <a:lstStyle/>
                    <a:p>
                      <a:pPr marL="0" marR="0" algn="l">
                        <a:lnSpc>
                          <a:spcPct val="115000"/>
                        </a:lnSpc>
                        <a:spcBef>
                          <a:spcPts val="0"/>
                        </a:spcBef>
                        <a:spcAft>
                          <a:spcPts val="0"/>
                        </a:spcAft>
                      </a:pPr>
                      <a:r>
                        <a:rPr lang="en-US" sz="600" b="1">
                          <a:solidFill>
                            <a:srgbClr val="3333FF"/>
                          </a:solidFill>
                          <a:latin typeface="Arial" pitchFamily="34" charset="0"/>
                          <a:ea typeface="Calibri"/>
                          <a:cs typeface="Arial" pitchFamily="34" charset="0"/>
                        </a:rPr>
                        <a:t>10µ</a:t>
                      </a:r>
                      <a:r>
                        <a:rPr lang="el-GR" sz="600" b="1">
                          <a:solidFill>
                            <a:srgbClr val="3333FF"/>
                          </a:solidFill>
                          <a:latin typeface="Arial" pitchFamily="34" charset="0"/>
                          <a:ea typeface="Calibri"/>
                          <a:cs typeface="Arial" pitchFamily="34" charset="0"/>
                        </a:rPr>
                        <a:t>Ω</a:t>
                      </a:r>
                      <a:r>
                        <a:rPr lang="en-US" sz="600" b="1">
                          <a:solidFill>
                            <a:srgbClr val="3333FF"/>
                          </a:solidFill>
                          <a:latin typeface="Arial" pitchFamily="34" charset="0"/>
                          <a:ea typeface="Calibri"/>
                          <a:cs typeface="Arial" pitchFamily="34" charset="0"/>
                        </a:rPr>
                        <a:t>  10G </a:t>
                      </a:r>
                      <a:r>
                        <a:rPr lang="el-GR" sz="600" b="1">
                          <a:solidFill>
                            <a:srgbClr val="3333FF"/>
                          </a:solidFill>
                          <a:latin typeface="Arial" pitchFamily="34" charset="0"/>
                          <a:ea typeface="Calibri"/>
                          <a:cs typeface="Arial" pitchFamily="34" charset="0"/>
                        </a:rPr>
                        <a:t>Ω</a:t>
                      </a:r>
                      <a:endParaRPr lang="en-US" sz="600" b="1">
                        <a:solidFill>
                          <a:srgbClr val="3333FF"/>
                        </a:solidFill>
                        <a:latin typeface="Arial" pitchFamily="34" charset="0"/>
                        <a:ea typeface="Calibri"/>
                        <a:cs typeface="Arial" pitchFamily="34" charset="0"/>
                      </a:endParaRPr>
                    </a:p>
                    <a:p>
                      <a:pPr marL="0" marR="0" algn="l">
                        <a:lnSpc>
                          <a:spcPct val="115000"/>
                        </a:lnSpc>
                        <a:spcBef>
                          <a:spcPts val="0"/>
                        </a:spcBef>
                        <a:spcAft>
                          <a:spcPts val="0"/>
                        </a:spcAft>
                      </a:pPr>
                      <a:r>
                        <a:rPr lang="en-US" sz="600" b="1">
                          <a:solidFill>
                            <a:srgbClr val="3333FF"/>
                          </a:solidFill>
                          <a:latin typeface="Arial" pitchFamily="34" charset="0"/>
                          <a:ea typeface="Calibri"/>
                          <a:cs typeface="Arial" pitchFamily="34" charset="0"/>
                        </a:rPr>
                        <a:t>100µ</a:t>
                      </a:r>
                      <a:r>
                        <a:rPr lang="el-GR" sz="600" b="1">
                          <a:solidFill>
                            <a:srgbClr val="3333FF"/>
                          </a:solidFill>
                          <a:latin typeface="Arial" pitchFamily="34" charset="0"/>
                          <a:ea typeface="Calibri"/>
                          <a:cs typeface="Arial" pitchFamily="34" charset="0"/>
                        </a:rPr>
                        <a:t>Ω</a:t>
                      </a:r>
                      <a:r>
                        <a:rPr lang="en-US" sz="600" b="1">
                          <a:solidFill>
                            <a:srgbClr val="3333FF"/>
                          </a:solidFill>
                          <a:latin typeface="Arial" pitchFamily="34" charset="0"/>
                          <a:ea typeface="Calibri"/>
                          <a:cs typeface="Arial" pitchFamily="34" charset="0"/>
                        </a:rPr>
                        <a:t>   1G </a:t>
                      </a:r>
                      <a:r>
                        <a:rPr lang="el-GR" sz="600" b="1">
                          <a:solidFill>
                            <a:srgbClr val="3333FF"/>
                          </a:solidFill>
                          <a:latin typeface="Arial" pitchFamily="34" charset="0"/>
                          <a:ea typeface="Calibri"/>
                          <a:cs typeface="Arial" pitchFamily="34" charset="0"/>
                        </a:rPr>
                        <a:t>Ω</a:t>
                      </a:r>
                      <a:endParaRPr lang="en-US" sz="600" b="1">
                        <a:solidFill>
                          <a:srgbClr val="3333FF"/>
                        </a:solidFill>
                        <a:latin typeface="Arial" pitchFamily="34" charset="0"/>
                        <a:ea typeface="Calibri"/>
                        <a:cs typeface="Arial" pitchFamily="34" charset="0"/>
                      </a:endParaRP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E36C0A"/>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600" b="1">
                          <a:solidFill>
                            <a:srgbClr val="3333FF"/>
                          </a:solidFill>
                          <a:latin typeface="Arial" pitchFamily="34" charset="0"/>
                          <a:ea typeface="Calibri"/>
                          <a:cs typeface="Arial" pitchFamily="34" charset="0"/>
                        </a:rPr>
                        <a:t>0.6% to 0.02%</a:t>
                      </a:r>
                    </a:p>
                    <a:p>
                      <a:pPr marL="0" marR="0" algn="l">
                        <a:lnSpc>
                          <a:spcPct val="115000"/>
                        </a:lnSpc>
                        <a:spcBef>
                          <a:spcPts val="0"/>
                        </a:spcBef>
                        <a:spcAft>
                          <a:spcPts val="0"/>
                        </a:spcAft>
                      </a:pPr>
                      <a:r>
                        <a:rPr lang="en-US" sz="600" b="1">
                          <a:solidFill>
                            <a:srgbClr val="3333FF"/>
                          </a:solidFill>
                          <a:latin typeface="Arial" pitchFamily="34" charset="0"/>
                          <a:ea typeface="Calibri"/>
                          <a:cs typeface="Arial" pitchFamily="34" charset="0"/>
                        </a:rPr>
                        <a:t>0.42% to 0.5%</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E36C0A"/>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a:txBody>
                    <a:bodyPr/>
                    <a:lstStyle/>
                    <a:p>
                      <a:pPr algn="l">
                        <a:lnSpc>
                          <a:spcPct val="115000"/>
                        </a:lnSpc>
                      </a:pPr>
                      <a:endParaRPr lang="en-US" sz="600" b="1" dirty="0">
                        <a:solidFill>
                          <a:srgbClr val="3333FF"/>
                        </a:solidFill>
                        <a:latin typeface="Arial" pitchFamily="34" charset="0"/>
                        <a:ea typeface="Times New Roman"/>
                        <a:cs typeface="Arial" pitchFamily="34" charset="0"/>
                      </a:endParaRP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E36C0A"/>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gridSpan="2">
                  <a:txBody>
                    <a:bodyPr/>
                    <a:lstStyle/>
                    <a:p>
                      <a:pPr algn="l">
                        <a:lnSpc>
                          <a:spcPct val="115000"/>
                        </a:lnSpc>
                      </a:pPr>
                      <a:endParaRPr lang="en-US" sz="600" b="1" dirty="0">
                        <a:solidFill>
                          <a:srgbClr val="3333FF"/>
                        </a:solidFill>
                        <a:latin typeface="Arial" pitchFamily="34" charset="0"/>
                        <a:ea typeface="Times New Roman"/>
                        <a:cs typeface="Arial" pitchFamily="34" charset="0"/>
                      </a:endParaRP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E36C0A"/>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hMerge="1">
                  <a:txBody>
                    <a:bodyPr/>
                    <a:lstStyle/>
                    <a:p>
                      <a:endParaRPr lang="en-US"/>
                    </a:p>
                  </a:txBody>
                  <a:tcPr/>
                </a:tc>
                <a:tc>
                  <a:txBody>
                    <a:bodyPr/>
                    <a:lstStyle/>
                    <a:p>
                      <a:pPr algn="l">
                        <a:lnSpc>
                          <a:spcPct val="115000"/>
                        </a:lnSpc>
                      </a:pPr>
                      <a:endParaRPr lang="en-US" sz="600" b="1">
                        <a:solidFill>
                          <a:srgbClr val="3333FF"/>
                        </a:solidFill>
                        <a:latin typeface="Arial" pitchFamily="34" charset="0"/>
                        <a:ea typeface="Times New Roman"/>
                        <a:cs typeface="Arial" pitchFamily="34" charset="0"/>
                      </a:endParaRP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E36C0A"/>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r>
              <a:tr h="210184">
                <a:tc vMerge="1">
                  <a:txBody>
                    <a:bodyPr/>
                    <a:lstStyle/>
                    <a:p>
                      <a:endParaRPr lang="en-US"/>
                    </a:p>
                  </a:txBody>
                  <a:tcPr/>
                </a:tc>
                <a:tc gridSpan="2">
                  <a:txBody>
                    <a:bodyPr/>
                    <a:lstStyle/>
                    <a:p>
                      <a:pPr marL="0" marR="0" algn="l">
                        <a:lnSpc>
                          <a:spcPct val="115000"/>
                        </a:lnSpc>
                        <a:spcBef>
                          <a:spcPts val="0"/>
                        </a:spcBef>
                        <a:spcAft>
                          <a:spcPts val="0"/>
                        </a:spcAft>
                      </a:pPr>
                      <a:r>
                        <a:rPr lang="en-US" sz="600" b="1">
                          <a:solidFill>
                            <a:srgbClr val="3333FF"/>
                          </a:solidFill>
                          <a:latin typeface="Arial" pitchFamily="34" charset="0"/>
                          <a:ea typeface="Calibri"/>
                          <a:cs typeface="Arial" pitchFamily="34" charset="0"/>
                        </a:rPr>
                        <a:t>Time</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hMerge="1">
                  <a:txBody>
                    <a:bodyPr/>
                    <a:lstStyle/>
                    <a:p>
                      <a:endParaRPr lang="en-US"/>
                    </a:p>
                  </a:txBody>
                  <a:tcPr/>
                </a:tc>
                <a:tc>
                  <a:txBody>
                    <a:bodyPr/>
                    <a:lstStyle/>
                    <a:p>
                      <a:pPr marL="0" marR="0" algn="l">
                        <a:lnSpc>
                          <a:spcPct val="115000"/>
                        </a:lnSpc>
                        <a:spcBef>
                          <a:spcPts val="0"/>
                        </a:spcBef>
                        <a:spcAft>
                          <a:spcPts val="0"/>
                        </a:spcAft>
                      </a:pPr>
                      <a:r>
                        <a:rPr lang="en-US" sz="600" b="1" dirty="0">
                          <a:solidFill>
                            <a:srgbClr val="3333FF"/>
                          </a:solidFill>
                          <a:latin typeface="Arial" pitchFamily="34" charset="0"/>
                          <a:ea typeface="Calibri"/>
                          <a:cs typeface="Arial" pitchFamily="34" charset="0"/>
                        </a:rPr>
                        <a:t>1 Sec – 5400 sec</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600" b="1" dirty="0">
                          <a:solidFill>
                            <a:srgbClr val="3333FF"/>
                          </a:solidFill>
                          <a:latin typeface="Arial" pitchFamily="34" charset="0"/>
                          <a:ea typeface="Calibri"/>
                          <a:cs typeface="Arial" pitchFamily="34" charset="0"/>
                        </a:rPr>
                        <a:t>1.53 µSec to 5.4mSec</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600" b="1" dirty="0">
                          <a:solidFill>
                            <a:srgbClr val="3333FF"/>
                          </a:solidFill>
                          <a:latin typeface="Arial" pitchFamily="34" charset="0"/>
                          <a:ea typeface="Calibri"/>
                          <a:cs typeface="Arial" pitchFamily="34" charset="0"/>
                        </a:rPr>
                        <a:t>Frequency</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gridSpan="2">
                  <a:txBody>
                    <a:bodyPr/>
                    <a:lstStyle/>
                    <a:p>
                      <a:pPr marL="0" marR="0" algn="l">
                        <a:lnSpc>
                          <a:spcPct val="115000"/>
                        </a:lnSpc>
                        <a:spcBef>
                          <a:spcPts val="0"/>
                        </a:spcBef>
                        <a:spcAft>
                          <a:spcPts val="0"/>
                        </a:spcAft>
                      </a:pPr>
                      <a:r>
                        <a:rPr lang="en-US" sz="600" b="1" dirty="0">
                          <a:solidFill>
                            <a:srgbClr val="3333FF"/>
                          </a:solidFill>
                          <a:latin typeface="Arial" pitchFamily="34" charset="0"/>
                          <a:ea typeface="Calibri"/>
                          <a:cs typeface="Arial" pitchFamily="34" charset="0"/>
                        </a:rPr>
                        <a:t>1 Hz to 1 GHz</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hMerge="1">
                  <a:txBody>
                    <a:bodyPr/>
                    <a:lstStyle/>
                    <a:p>
                      <a:endParaRPr lang="en-US"/>
                    </a:p>
                  </a:txBody>
                  <a:tcPr/>
                </a:tc>
                <a:tc>
                  <a:txBody>
                    <a:bodyPr/>
                    <a:lstStyle/>
                    <a:p>
                      <a:pPr marL="0" marR="0" algn="l">
                        <a:lnSpc>
                          <a:spcPct val="115000"/>
                        </a:lnSpc>
                        <a:spcBef>
                          <a:spcPts val="0"/>
                        </a:spcBef>
                        <a:spcAft>
                          <a:spcPts val="0"/>
                        </a:spcAft>
                      </a:pPr>
                      <a:r>
                        <a:rPr lang="en-US" sz="600" b="1" dirty="0">
                          <a:solidFill>
                            <a:srgbClr val="3333FF"/>
                          </a:solidFill>
                          <a:latin typeface="Arial" pitchFamily="34" charset="0"/>
                          <a:ea typeface="Calibri"/>
                          <a:cs typeface="Arial" pitchFamily="34" charset="0"/>
                        </a:rPr>
                        <a:t>10mµHz to 1.2 Hz</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7341">
                <a:tc rowSpan="2">
                  <a:txBody>
                    <a:bodyPr/>
                    <a:lstStyle/>
                    <a:p>
                      <a:pPr marL="0" marR="0" algn="ctr">
                        <a:lnSpc>
                          <a:spcPct val="115000"/>
                        </a:lnSpc>
                        <a:spcBef>
                          <a:spcPts val="0"/>
                        </a:spcBef>
                        <a:spcAft>
                          <a:spcPts val="0"/>
                        </a:spcAft>
                      </a:pPr>
                      <a:r>
                        <a:rPr lang="en-US" sz="600" b="1" dirty="0">
                          <a:solidFill>
                            <a:schemeClr val="tx1"/>
                          </a:solidFill>
                          <a:latin typeface="Arial" pitchFamily="34" charset="0"/>
                          <a:ea typeface="Calibri"/>
                          <a:cs typeface="Arial" pitchFamily="34" charset="0"/>
                        </a:rPr>
                        <a:t>Thermal Calibration</a:t>
                      </a:r>
                    </a:p>
                    <a:p>
                      <a:pPr marL="0" marR="0" algn="ctr">
                        <a:lnSpc>
                          <a:spcPct val="115000"/>
                        </a:lnSpc>
                        <a:spcBef>
                          <a:spcPts val="0"/>
                        </a:spcBef>
                        <a:spcAft>
                          <a:spcPts val="0"/>
                        </a:spcAft>
                      </a:pPr>
                      <a:r>
                        <a:rPr lang="en-US" sz="600" b="1" dirty="0">
                          <a:solidFill>
                            <a:schemeClr val="tx1"/>
                          </a:solidFill>
                          <a:latin typeface="Arial" pitchFamily="34" charset="0"/>
                          <a:ea typeface="Calibri"/>
                          <a:cs typeface="Arial" pitchFamily="34" charset="0"/>
                        </a:rPr>
                        <a:t>NABL C 0255</a:t>
                      </a:r>
                    </a:p>
                  </a:txBody>
                  <a:tcPr marL="11277" marR="11277" marT="3290" marB="0" vert="vert27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9050" cap="flat" cmpd="sng" algn="ctr">
                      <a:solidFill>
                        <a:srgbClr val="E36C0A"/>
                      </a:solidFill>
                      <a:prstDash val="solid"/>
                      <a:round/>
                      <a:headEnd type="none" w="med" len="med"/>
                      <a:tailEnd type="none" w="med" len="med"/>
                    </a:lnB>
                    <a:solidFill>
                      <a:srgbClr val="FFFF00"/>
                    </a:solidFill>
                  </a:tcPr>
                </a:tc>
                <a:tc gridSpan="2">
                  <a:txBody>
                    <a:bodyPr/>
                    <a:lstStyle/>
                    <a:p>
                      <a:pPr marL="0" marR="0" algn="l">
                        <a:lnSpc>
                          <a:spcPct val="115000"/>
                        </a:lnSpc>
                        <a:spcBef>
                          <a:spcPts val="0"/>
                        </a:spcBef>
                        <a:spcAft>
                          <a:spcPts val="0"/>
                        </a:spcAft>
                      </a:pPr>
                      <a:r>
                        <a:rPr lang="en-US" sz="600" b="1" dirty="0">
                          <a:solidFill>
                            <a:schemeClr val="accent5">
                              <a:lumMod val="50000"/>
                            </a:schemeClr>
                          </a:solidFill>
                          <a:latin typeface="Arial" pitchFamily="34" charset="0"/>
                          <a:ea typeface="Calibri"/>
                          <a:cs typeface="Arial" pitchFamily="34" charset="0"/>
                        </a:rPr>
                        <a:t>Temperature</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hMerge="1">
                  <a:txBody>
                    <a:bodyPr/>
                    <a:lstStyle/>
                    <a:p>
                      <a:endParaRPr lang="en-US"/>
                    </a:p>
                  </a:txBody>
                  <a:tcPr/>
                </a:tc>
                <a:tc>
                  <a:txBody>
                    <a:bodyPr/>
                    <a:lstStyle/>
                    <a:p>
                      <a:pPr marL="0" marR="0" algn="l">
                        <a:lnSpc>
                          <a:spcPct val="115000"/>
                        </a:lnSpc>
                        <a:spcBef>
                          <a:spcPts val="0"/>
                        </a:spcBef>
                        <a:spcAft>
                          <a:spcPts val="0"/>
                        </a:spcAft>
                      </a:pPr>
                      <a:r>
                        <a:rPr lang="en-US" sz="600" b="1">
                          <a:solidFill>
                            <a:schemeClr val="accent5">
                              <a:lumMod val="50000"/>
                            </a:schemeClr>
                          </a:solidFill>
                          <a:latin typeface="Arial" pitchFamily="34" charset="0"/>
                          <a:ea typeface="Calibri"/>
                          <a:cs typeface="Arial" pitchFamily="34" charset="0"/>
                        </a:rPr>
                        <a:t>-70 ºC to +1200 ºC</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600" b="1" dirty="0">
                          <a:solidFill>
                            <a:schemeClr val="accent5">
                              <a:lumMod val="50000"/>
                            </a:schemeClr>
                          </a:solidFill>
                          <a:latin typeface="Arial" pitchFamily="34" charset="0"/>
                          <a:ea typeface="Calibri"/>
                          <a:cs typeface="Arial" pitchFamily="34" charset="0"/>
                        </a:rPr>
                        <a:t>±0.07ºC to 1.3ºC</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rowSpan="2">
                  <a:txBody>
                    <a:bodyPr/>
                    <a:lstStyle/>
                    <a:p>
                      <a:pPr marL="0" marR="0" algn="l">
                        <a:lnSpc>
                          <a:spcPct val="115000"/>
                        </a:lnSpc>
                        <a:spcBef>
                          <a:spcPts val="0"/>
                        </a:spcBef>
                        <a:spcAft>
                          <a:spcPts val="0"/>
                        </a:spcAft>
                      </a:pPr>
                      <a:r>
                        <a:rPr lang="en-US" sz="600" b="1" dirty="0">
                          <a:solidFill>
                            <a:schemeClr val="accent5">
                              <a:lumMod val="50000"/>
                            </a:schemeClr>
                          </a:solidFill>
                          <a:latin typeface="Arial" pitchFamily="34" charset="0"/>
                          <a:ea typeface="Calibri"/>
                          <a:cs typeface="Arial" pitchFamily="34" charset="0"/>
                        </a:rPr>
                        <a:t>Fixed Point Cells</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rowSpan="2" gridSpan="2">
                  <a:txBody>
                    <a:bodyPr/>
                    <a:lstStyle/>
                    <a:p>
                      <a:pPr marL="0" marR="0" algn="l">
                        <a:lnSpc>
                          <a:spcPct val="115000"/>
                        </a:lnSpc>
                        <a:spcBef>
                          <a:spcPts val="0"/>
                        </a:spcBef>
                        <a:spcAft>
                          <a:spcPts val="0"/>
                        </a:spcAft>
                      </a:pPr>
                      <a:r>
                        <a:rPr lang="en-US" sz="600" b="1" dirty="0">
                          <a:solidFill>
                            <a:schemeClr val="accent5">
                              <a:lumMod val="50000"/>
                            </a:schemeClr>
                          </a:solidFill>
                          <a:latin typeface="Arial" pitchFamily="34" charset="0"/>
                          <a:ea typeface="Calibri"/>
                          <a:cs typeface="Arial" pitchFamily="34" charset="0"/>
                        </a:rPr>
                        <a:t>-38.8344ºC to 961.78ºC</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rowSpan="2" hMerge="1">
                  <a:txBody>
                    <a:bodyPr/>
                    <a:lstStyle/>
                    <a:p>
                      <a:endParaRPr lang="en-US"/>
                    </a:p>
                  </a:txBody>
                  <a:tcPr/>
                </a:tc>
                <a:tc rowSpan="2">
                  <a:txBody>
                    <a:bodyPr/>
                    <a:lstStyle/>
                    <a:p>
                      <a:pPr marL="0" marR="0" algn="l">
                        <a:lnSpc>
                          <a:spcPct val="115000"/>
                        </a:lnSpc>
                        <a:spcBef>
                          <a:spcPts val="0"/>
                        </a:spcBef>
                        <a:spcAft>
                          <a:spcPts val="0"/>
                        </a:spcAft>
                      </a:pPr>
                      <a:r>
                        <a:rPr lang="en-US" sz="600" b="1" dirty="0">
                          <a:solidFill>
                            <a:schemeClr val="accent5">
                              <a:lumMod val="50000"/>
                            </a:schemeClr>
                          </a:solidFill>
                          <a:latin typeface="Arial" pitchFamily="34" charset="0"/>
                          <a:ea typeface="Calibri"/>
                          <a:cs typeface="Arial" pitchFamily="34" charset="0"/>
                        </a:rPr>
                        <a:t>2.9mºC to 19.7mºC</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r>
              <a:tr h="210184">
                <a:tc vMerge="1">
                  <a:txBody>
                    <a:bodyPr/>
                    <a:lstStyle/>
                    <a:p>
                      <a:endParaRPr lang="en-US"/>
                    </a:p>
                  </a:txBody>
                  <a:tcPr/>
                </a:tc>
                <a:tc gridSpan="2">
                  <a:txBody>
                    <a:bodyPr/>
                    <a:lstStyle/>
                    <a:p>
                      <a:pPr marL="0" marR="0" algn="l">
                        <a:lnSpc>
                          <a:spcPct val="115000"/>
                        </a:lnSpc>
                        <a:spcBef>
                          <a:spcPts val="0"/>
                        </a:spcBef>
                        <a:spcAft>
                          <a:spcPts val="0"/>
                        </a:spcAft>
                      </a:pPr>
                      <a:r>
                        <a:rPr lang="en-US" sz="600" b="1" dirty="0">
                          <a:solidFill>
                            <a:schemeClr val="accent5">
                              <a:lumMod val="50000"/>
                            </a:schemeClr>
                          </a:solidFill>
                          <a:latin typeface="Arial" pitchFamily="34" charset="0"/>
                          <a:ea typeface="Calibri"/>
                          <a:cs typeface="Arial" pitchFamily="34" charset="0"/>
                        </a:rPr>
                        <a:t>*Temperature &amp; Humidity  Chamber</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hMerge="1">
                  <a:txBody>
                    <a:bodyPr/>
                    <a:lstStyle/>
                    <a:p>
                      <a:endParaRPr lang="en-US"/>
                    </a:p>
                  </a:txBody>
                  <a:tcPr/>
                </a:tc>
                <a:tc>
                  <a:txBody>
                    <a:bodyPr/>
                    <a:lstStyle/>
                    <a:p>
                      <a:pPr marL="0" marR="0" algn="l">
                        <a:lnSpc>
                          <a:spcPct val="115000"/>
                        </a:lnSpc>
                        <a:spcBef>
                          <a:spcPts val="0"/>
                        </a:spcBef>
                        <a:spcAft>
                          <a:spcPts val="0"/>
                        </a:spcAft>
                      </a:pPr>
                      <a:r>
                        <a:rPr lang="en-US" sz="600" b="1" dirty="0">
                          <a:solidFill>
                            <a:schemeClr val="accent5">
                              <a:lumMod val="50000"/>
                            </a:schemeClr>
                          </a:solidFill>
                          <a:latin typeface="Arial" pitchFamily="34" charset="0"/>
                          <a:ea typeface="Calibri"/>
                          <a:cs typeface="Arial" pitchFamily="34" charset="0"/>
                        </a:rPr>
                        <a:t>- 70ºC to 180ºC</a:t>
                      </a:r>
                    </a:p>
                    <a:p>
                      <a:pPr marL="0" marR="0" algn="l">
                        <a:lnSpc>
                          <a:spcPct val="115000"/>
                        </a:lnSpc>
                        <a:spcBef>
                          <a:spcPts val="0"/>
                        </a:spcBef>
                        <a:spcAft>
                          <a:spcPts val="0"/>
                        </a:spcAft>
                      </a:pPr>
                      <a:r>
                        <a:rPr lang="en-US" sz="600" b="1" dirty="0">
                          <a:solidFill>
                            <a:schemeClr val="accent5">
                              <a:lumMod val="50000"/>
                            </a:schemeClr>
                          </a:solidFill>
                          <a:latin typeface="Arial" pitchFamily="34" charset="0"/>
                          <a:ea typeface="Calibri"/>
                          <a:cs typeface="Arial" pitchFamily="34" charset="0"/>
                        </a:rPr>
                        <a:t>10% to 95% RH</a:t>
                      </a: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9050" cap="flat" cmpd="sng" algn="ctr">
                      <a:solidFill>
                        <a:srgbClr val="E36C0A"/>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a:txBody>
                    <a:bodyPr/>
                    <a:lstStyle/>
                    <a:p>
                      <a:pPr algn="l">
                        <a:lnSpc>
                          <a:spcPct val="115000"/>
                        </a:lnSpc>
                      </a:pPr>
                      <a:endParaRPr lang="en-US" sz="600" b="1" dirty="0">
                        <a:solidFill>
                          <a:schemeClr val="accent5">
                            <a:lumMod val="50000"/>
                          </a:schemeClr>
                        </a:solidFill>
                        <a:latin typeface="Arial" pitchFamily="34" charset="0"/>
                        <a:ea typeface="Times New Roman"/>
                        <a:cs typeface="Arial" pitchFamily="34" charset="0"/>
                      </a:endParaRPr>
                    </a:p>
                  </a:txBody>
                  <a:tcPr marL="11277" marR="11277" marT="3290" marB="0" anchor="ctr">
                    <a:lnL w="19050" cap="flat" cmpd="sng" algn="ctr">
                      <a:solidFill>
                        <a:srgbClr val="E36C0A"/>
                      </a:solidFill>
                      <a:prstDash val="solid"/>
                      <a:round/>
                      <a:headEnd type="none" w="med" len="med"/>
                      <a:tailEnd type="none" w="med" len="med"/>
                    </a:lnL>
                    <a:lnR w="19050" cap="flat" cmpd="sng" algn="ctr">
                      <a:solidFill>
                        <a:srgbClr val="E36C0A"/>
                      </a:solidFill>
                      <a:prstDash val="solid"/>
                      <a:round/>
                      <a:headEnd type="none" w="med" len="med"/>
                      <a:tailEnd type="none" w="med" len="med"/>
                    </a:lnR>
                    <a:lnT w="12700" cap="flat" cmpd="sng" algn="ctr">
                      <a:solidFill>
                        <a:srgbClr val="FF6600"/>
                      </a:solidFill>
                      <a:prstDash val="solid"/>
                      <a:round/>
                      <a:headEnd type="none" w="med" len="med"/>
                      <a:tailEnd type="none" w="med" len="med"/>
                    </a:lnT>
                    <a:lnB w="19050" cap="flat" cmpd="sng" algn="ctr">
                      <a:solidFill>
                        <a:srgbClr val="E36C0A"/>
                      </a:solidFill>
                      <a:prstDash val="solid"/>
                      <a:round/>
                      <a:headEnd type="none" w="med" len="med"/>
                      <a:tailEnd type="none" w="med" len="med"/>
                    </a:lnB>
                  </a:tcPr>
                </a:tc>
                <a:tc vMerge="1">
                  <a:txBody>
                    <a:bodyPr/>
                    <a:lstStyle/>
                    <a:p>
                      <a:endParaRPr lang="en-US"/>
                    </a:p>
                  </a:txBody>
                  <a:tcPr/>
                </a:tc>
                <a:tc gridSpan="2" vMerge="1">
                  <a:txBody>
                    <a:bodyPr/>
                    <a:lstStyle/>
                    <a:p>
                      <a:endParaRPr lang="en-US"/>
                    </a:p>
                  </a:txBody>
                  <a:tcPr/>
                </a:tc>
                <a:tc hMerge="1" vMerge="1">
                  <a:txBody>
                    <a:bodyPr/>
                    <a:lstStyle/>
                    <a:p>
                      <a:endParaRPr lang="en-US"/>
                    </a:p>
                  </a:txBody>
                  <a:tcPr/>
                </a:tc>
                <a:tc vMerge="1">
                  <a:txBody>
                    <a:bodyPr/>
                    <a:lstStyle/>
                    <a:p>
                      <a:endParaRPr lang="en-US"/>
                    </a:p>
                  </a:txBody>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gs>
            <a:gs pos="13000">
              <a:srgbClr val="F8B049"/>
            </a:gs>
            <a:gs pos="21001">
              <a:srgbClr val="F8B049"/>
            </a:gs>
            <a:gs pos="63000">
              <a:srgbClr val="FEE7F2"/>
            </a:gs>
            <a:gs pos="67000">
              <a:srgbClr val="F952A0"/>
            </a:gs>
            <a:gs pos="69000">
              <a:srgbClr val="C50849"/>
            </a:gs>
            <a:gs pos="82001">
              <a:srgbClr val="B43E85"/>
            </a:gs>
            <a:gs pos="100000">
              <a:srgbClr val="F8B049"/>
            </a:gs>
          </a:gsLst>
          <a:lin ang="8100000" scaled="1"/>
          <a:tileRect/>
        </a:gradFill>
        <a:effectLst/>
      </p:bgPr>
    </p:bg>
    <p:spTree>
      <p:nvGrpSpPr>
        <p:cNvPr id="1" name=""/>
        <p:cNvGrpSpPr/>
        <p:nvPr/>
      </p:nvGrpSpPr>
      <p:grpSpPr>
        <a:xfrm>
          <a:off x="0" y="0"/>
          <a:ext cx="0" cy="0"/>
          <a:chOff x="0" y="0"/>
          <a:chExt cx="0" cy="0"/>
        </a:xfrm>
      </p:grpSpPr>
      <p:sp>
        <p:nvSpPr>
          <p:cNvPr id="2" name="TextBox 1"/>
          <p:cNvSpPr txBox="1"/>
          <p:nvPr/>
        </p:nvSpPr>
        <p:spPr>
          <a:xfrm>
            <a:off x="163286" y="0"/>
            <a:ext cx="6422571" cy="376861"/>
          </a:xfrm>
          <a:prstGeom prst="rect">
            <a:avLst/>
          </a:prstGeom>
          <a:noFill/>
        </p:spPr>
        <p:txBody>
          <a:bodyPr wrap="square" lIns="68415" tIns="34208" rIns="68415" bIns="34208" rtlCol="0">
            <a:spAutoFit/>
          </a:bodyPr>
          <a:lstStyle/>
          <a:p>
            <a:r>
              <a:rPr lang="en-US" sz="2000" b="1" dirty="0" smtClean="0">
                <a:solidFill>
                  <a:srgbClr val="FF3399"/>
                </a:solidFill>
                <a:effectLst>
                  <a:outerShdw blurRad="38100" dist="38100" dir="2700000" algn="tl">
                    <a:srgbClr val="000000">
                      <a:alpha val="43137"/>
                    </a:srgbClr>
                  </a:outerShdw>
                </a:effectLst>
                <a:latin typeface="Georgia" pitchFamily="18" charset="0"/>
              </a:rPr>
              <a:t>About the Programme</a:t>
            </a:r>
            <a:endParaRPr lang="en-US" sz="2000" b="1" dirty="0">
              <a:solidFill>
                <a:srgbClr val="FF3399"/>
              </a:solidFill>
              <a:effectLst>
                <a:outerShdw blurRad="38100" dist="38100" dir="2700000" algn="tl">
                  <a:srgbClr val="000000">
                    <a:alpha val="43137"/>
                  </a:srgbClr>
                </a:outerShdw>
              </a:effectLst>
              <a:latin typeface="Georgia" pitchFamily="18" charset="0"/>
            </a:endParaRPr>
          </a:p>
        </p:txBody>
      </p:sp>
      <p:sp>
        <p:nvSpPr>
          <p:cNvPr id="3" name="TextBox 2"/>
          <p:cNvSpPr txBox="1"/>
          <p:nvPr/>
        </p:nvSpPr>
        <p:spPr>
          <a:xfrm>
            <a:off x="152400" y="381000"/>
            <a:ext cx="6542315" cy="1508125"/>
          </a:xfrm>
          <a:prstGeom prst="rect">
            <a:avLst/>
          </a:prstGeom>
          <a:solidFill>
            <a:schemeClr val="bg1"/>
          </a:solidFill>
          <a:effectLst>
            <a:softEdge rad="127000"/>
          </a:effectLst>
        </p:spPr>
        <p:txBody>
          <a:bodyPr wrap="square" lIns="68415" tIns="34208" rIns="68415" bIns="34208" numCol="1" spcCol="342077" rtlCol="0">
            <a:spAutoFit/>
          </a:bodyPr>
          <a:lstStyle/>
          <a:p>
            <a:pPr algn="just"/>
            <a:r>
              <a:rPr lang="en-US" sz="900" dirty="0" smtClean="0">
                <a:solidFill>
                  <a:srgbClr val="0066FF"/>
                </a:solidFill>
                <a:latin typeface="Century Gothic" pitchFamily="34" charset="0"/>
              </a:rPr>
              <a:t>The control valve plays a vital role in automatic control of modern plants, which depends on the correct distribution and control of flowing liquids or gases. The modern processing plant contains hundreds, and often thousands of valves are complementary activities, each influencing the other, sometimes strongly sometimes subtly. Proper selection of control system elements plays an important role in proper functioning of process plants.  Flow being a major parameter in any process, the selection of control valves to suit the application is very important.  Valves are one of the element causing fugitive emission in a process plant. As the population of valves in a plant is high, cumulative effect of them is quite significant. Present course covers matching of valve / actuator technical specifications and system operational parameters. The course presents a practical approach to selection, sizing and installation and performance evaluation of control valves/actuators. Present course also covers in brief of fugitive emission, life cycle testing, special tests for nuclear power industry etc.</a:t>
            </a:r>
            <a:endParaRPr lang="en-US" sz="900" dirty="0">
              <a:solidFill>
                <a:srgbClr val="0066FF"/>
              </a:solidFill>
              <a:latin typeface="Century Gothic" pitchFamily="34" charset="0"/>
            </a:endParaRPr>
          </a:p>
        </p:txBody>
      </p:sp>
      <p:sp>
        <p:nvSpPr>
          <p:cNvPr id="10" name="TextBox 9"/>
          <p:cNvSpPr txBox="1"/>
          <p:nvPr/>
        </p:nvSpPr>
        <p:spPr>
          <a:xfrm>
            <a:off x="152400" y="2362200"/>
            <a:ext cx="4180114" cy="2592852"/>
          </a:xfrm>
          <a:prstGeom prst="rect">
            <a:avLst/>
          </a:prstGeom>
          <a:solidFill>
            <a:schemeClr val="bg1"/>
          </a:solidFill>
        </p:spPr>
        <p:txBody>
          <a:bodyPr wrap="square" lIns="68415" tIns="34208" rIns="68415" bIns="34208" rtlCol="0">
            <a:spAutoFit/>
          </a:bodyPr>
          <a:lstStyle/>
          <a:p>
            <a:r>
              <a:rPr lang="en-US" sz="2000" b="1" dirty="0" smtClean="0">
                <a:solidFill>
                  <a:srgbClr val="FF3399"/>
                </a:solidFill>
                <a:effectLst>
                  <a:outerShdw blurRad="38100" dist="38100" dir="2700000" algn="tl">
                    <a:srgbClr val="000000">
                      <a:alpha val="43137"/>
                    </a:srgbClr>
                  </a:outerShdw>
                </a:effectLst>
                <a:latin typeface="Georgia" pitchFamily="18" charset="0"/>
              </a:rPr>
              <a:t>Topics Covered</a:t>
            </a:r>
          </a:p>
          <a:p>
            <a:endParaRPr lang="en-US" sz="900" dirty="0" smtClean="0">
              <a:latin typeface="Century Gothic" pitchFamily="34" charset="0"/>
            </a:endParaRPr>
          </a:p>
          <a:p>
            <a:pPr marL="231775" indent="-84138">
              <a:buFont typeface="Wingdings" pitchFamily="2" charset="2"/>
              <a:buChar char="§"/>
            </a:pPr>
            <a:r>
              <a:rPr lang="en-US" sz="900" dirty="0" smtClean="0">
                <a:latin typeface="Century Gothic" pitchFamily="34" charset="0"/>
              </a:rPr>
              <a:t>Basic classification of valves and their characteristics</a:t>
            </a:r>
          </a:p>
          <a:p>
            <a:pPr marL="231775" indent="-84138">
              <a:buFont typeface="Wingdings" pitchFamily="2" charset="2"/>
              <a:buChar char="§"/>
            </a:pPr>
            <a:r>
              <a:rPr lang="en-US" sz="900" dirty="0" smtClean="0">
                <a:latin typeface="Century Gothic" pitchFamily="34" charset="0"/>
              </a:rPr>
              <a:t>Basics of selection and sizing of control valves and matching actuator, meeting system, operational requirements etc.</a:t>
            </a:r>
          </a:p>
          <a:p>
            <a:pPr marL="231775" indent="-84138">
              <a:buFont typeface="Wingdings" pitchFamily="2" charset="2"/>
              <a:buChar char="§"/>
            </a:pPr>
            <a:r>
              <a:rPr lang="en-US" sz="900" dirty="0" smtClean="0">
                <a:latin typeface="Century Gothic" pitchFamily="34" charset="0"/>
              </a:rPr>
              <a:t>Air Valves , Safety Relief Valves and Breather cum Relief Valves Test Procedures </a:t>
            </a:r>
          </a:p>
          <a:p>
            <a:pPr marL="231775" indent="-84138">
              <a:buFont typeface="Wingdings" pitchFamily="2" charset="2"/>
              <a:buChar char="§"/>
            </a:pPr>
            <a:r>
              <a:rPr lang="en-US" sz="900" dirty="0" smtClean="0">
                <a:latin typeface="Century Gothic" pitchFamily="34" charset="0"/>
              </a:rPr>
              <a:t>Cavitation in  valves – Theory and Testing </a:t>
            </a:r>
          </a:p>
          <a:p>
            <a:pPr marL="231775" indent="-84138">
              <a:buFont typeface="Wingdings" pitchFamily="2" charset="2"/>
              <a:buChar char="§"/>
            </a:pPr>
            <a:r>
              <a:rPr lang="en-US" sz="900" dirty="0" smtClean="0">
                <a:latin typeface="Century Gothic" pitchFamily="34" charset="0"/>
              </a:rPr>
              <a:t>Valves for cryogenic services – Test Program</a:t>
            </a:r>
          </a:p>
          <a:p>
            <a:pPr marL="231775" indent="-84138">
              <a:buFont typeface="Wingdings" pitchFamily="2" charset="2"/>
              <a:buChar char="§"/>
            </a:pPr>
            <a:r>
              <a:rPr lang="en-US" sz="900" dirty="0" smtClean="0">
                <a:latin typeface="Century Gothic" pitchFamily="34" charset="0"/>
              </a:rPr>
              <a:t>Fugitive emission  ( Theory and testing) on Valves </a:t>
            </a:r>
          </a:p>
          <a:p>
            <a:pPr marL="231775" indent="-84138">
              <a:buFont typeface="Wingdings" pitchFamily="2" charset="2"/>
              <a:buChar char="§"/>
            </a:pPr>
            <a:r>
              <a:rPr lang="en-US" sz="900" dirty="0" smtClean="0">
                <a:latin typeface="Century Gothic" pitchFamily="34" charset="0"/>
              </a:rPr>
              <a:t>Endurance test of valves and actuators – Life estimation</a:t>
            </a:r>
          </a:p>
          <a:p>
            <a:pPr marL="231775" indent="-84138">
              <a:buFont typeface="Wingdings" pitchFamily="2" charset="2"/>
              <a:buChar char="§"/>
            </a:pPr>
            <a:r>
              <a:rPr lang="en-US" sz="900" dirty="0" smtClean="0">
                <a:latin typeface="Century Gothic" pitchFamily="34" charset="0"/>
              </a:rPr>
              <a:t>Valves for nuclear applications </a:t>
            </a:r>
          </a:p>
          <a:p>
            <a:pPr marL="231775" indent="-84138">
              <a:buFont typeface="Wingdings" pitchFamily="2" charset="2"/>
              <a:buChar char="§"/>
            </a:pPr>
            <a:r>
              <a:rPr lang="en-US" sz="900" dirty="0" smtClean="0">
                <a:latin typeface="Century Gothic" pitchFamily="34" charset="0"/>
              </a:rPr>
              <a:t>Noise levels from control valves </a:t>
            </a:r>
          </a:p>
          <a:p>
            <a:pPr marL="231775" indent="-84138">
              <a:buFont typeface="Wingdings" pitchFamily="2" charset="2"/>
              <a:buChar char="§"/>
            </a:pPr>
            <a:r>
              <a:rPr lang="en-US" sz="900" dirty="0" smtClean="0">
                <a:latin typeface="Century Gothic" pitchFamily="34" charset="0"/>
              </a:rPr>
              <a:t>Valves for power lector </a:t>
            </a:r>
          </a:p>
          <a:p>
            <a:pPr marL="231775" indent="-84138">
              <a:buFont typeface="Wingdings" pitchFamily="2" charset="2"/>
              <a:buChar char="§"/>
            </a:pPr>
            <a:r>
              <a:rPr lang="en-US" sz="900" dirty="0" smtClean="0">
                <a:latin typeface="Century Gothic" pitchFamily="34" charset="0"/>
              </a:rPr>
              <a:t>Seismic  Qualification of Valves </a:t>
            </a:r>
          </a:p>
          <a:p>
            <a:pPr marL="231775" indent="-84138">
              <a:buFont typeface="Wingdings" pitchFamily="2" charset="2"/>
              <a:buChar char="§"/>
            </a:pPr>
            <a:r>
              <a:rPr lang="en-US" sz="900" dirty="0" smtClean="0">
                <a:latin typeface="Century Gothic" pitchFamily="34" charset="0"/>
              </a:rPr>
              <a:t>Diagnostics for valve actuators</a:t>
            </a:r>
          </a:p>
          <a:p>
            <a:pPr marL="231775" indent="-84138"/>
            <a:endParaRPr lang="en-US" sz="900" dirty="0" smtClean="0">
              <a:latin typeface="Century Gothic" pitchFamily="34" charset="0"/>
            </a:endParaRPr>
          </a:p>
        </p:txBody>
      </p:sp>
      <p:sp>
        <p:nvSpPr>
          <p:cNvPr id="13" name="TextBox 12"/>
          <p:cNvSpPr txBox="1"/>
          <p:nvPr/>
        </p:nvSpPr>
        <p:spPr>
          <a:xfrm>
            <a:off x="4343400" y="3054134"/>
            <a:ext cx="2286000" cy="1746466"/>
          </a:xfrm>
          <a:prstGeom prst="rect">
            <a:avLst/>
          </a:prstGeom>
          <a:solidFill>
            <a:srgbClr val="FFFFCC"/>
          </a:solidFill>
          <a:effectLst>
            <a:softEdge rad="317500"/>
          </a:effectLst>
        </p:spPr>
        <p:txBody>
          <a:bodyPr wrap="square" lIns="68415" tIns="34208" rIns="68415" bIns="34208" rtlCol="0">
            <a:spAutoFit/>
          </a:bodyPr>
          <a:lstStyle/>
          <a:p>
            <a:pPr algn="just"/>
            <a:r>
              <a:rPr lang="en-US" sz="2000" b="1" dirty="0" smtClean="0">
                <a:solidFill>
                  <a:srgbClr val="FF3399"/>
                </a:solidFill>
                <a:effectLst>
                  <a:outerShdw blurRad="38100" dist="38100" dir="2700000" algn="tl">
                    <a:srgbClr val="000000">
                      <a:alpha val="43137"/>
                    </a:srgbClr>
                  </a:outerShdw>
                </a:effectLst>
                <a:latin typeface="Georgia" pitchFamily="18" charset="0"/>
              </a:rPr>
              <a:t>Target Group</a:t>
            </a:r>
          </a:p>
          <a:p>
            <a:pPr algn="just"/>
            <a:endParaRPr lang="en-US" sz="800" dirty="0" smtClean="0">
              <a:latin typeface="Century Gothic" pitchFamily="34" charset="0"/>
            </a:endParaRPr>
          </a:p>
          <a:p>
            <a:pPr algn="just"/>
            <a:r>
              <a:rPr lang="en-US" sz="900" dirty="0" smtClean="0">
                <a:latin typeface="Century Gothic" pitchFamily="34" charset="0"/>
              </a:rPr>
              <a:t>Personnel who are involved in design, selection, installation or operation of valves and actuators within the Oil &amp; Gas, Petroleum, Water, Chemical Process, Pharmaceuticals, Plastics, Paper and Food Industries. A basic understanding of flow measurement / Control requirements &amp; applications would be advantageous.</a:t>
            </a:r>
            <a:endParaRPr lang="en-US" sz="900" dirty="0">
              <a:latin typeface="Century Gothic" pitchFamily="34" charset="0"/>
            </a:endParaRPr>
          </a:p>
        </p:txBody>
      </p:sp>
      <p:sp>
        <p:nvSpPr>
          <p:cNvPr id="14" name="TextBox 13"/>
          <p:cNvSpPr txBox="1"/>
          <p:nvPr/>
        </p:nvSpPr>
        <p:spPr>
          <a:xfrm>
            <a:off x="152400" y="7391400"/>
            <a:ext cx="3951514" cy="2792907"/>
          </a:xfrm>
          <a:prstGeom prst="rect">
            <a:avLst/>
          </a:prstGeom>
          <a:noFill/>
        </p:spPr>
        <p:txBody>
          <a:bodyPr wrap="square" lIns="68415" tIns="34208" rIns="68415" bIns="34208" rtlCol="0">
            <a:spAutoFit/>
          </a:bodyPr>
          <a:lstStyle/>
          <a:p>
            <a:r>
              <a:rPr lang="en-US" sz="2100" b="1" dirty="0" smtClean="0">
                <a:solidFill>
                  <a:srgbClr val="FF3399"/>
                </a:solidFill>
                <a:effectLst>
                  <a:outerShdw blurRad="38100" dist="38100" dir="2700000" algn="tl">
                    <a:srgbClr val="000000">
                      <a:alpha val="43137"/>
                    </a:srgbClr>
                  </a:outerShdw>
                </a:effectLst>
                <a:latin typeface="Georgia" pitchFamily="18" charset="0"/>
              </a:rPr>
              <a:t>Fees</a:t>
            </a:r>
          </a:p>
          <a:p>
            <a:r>
              <a:rPr lang="en-US" sz="1050" b="1" dirty="0" smtClean="0">
                <a:solidFill>
                  <a:srgbClr val="92D050"/>
                </a:solidFill>
                <a:latin typeface="Century Gothic" pitchFamily="34" charset="0"/>
              </a:rPr>
              <a:t>For Participants working in India: </a:t>
            </a:r>
          </a:p>
          <a:p>
            <a:r>
              <a:rPr lang="en-US" sz="1050" b="1" dirty="0" smtClean="0">
                <a:solidFill>
                  <a:srgbClr val="92D050"/>
                </a:solidFill>
                <a:latin typeface="Century Gothic" pitchFamily="34" charset="0"/>
              </a:rPr>
              <a:t>Rs. 15,435/- + 18% GST Rs.2,778/-</a:t>
            </a:r>
          </a:p>
          <a:p>
            <a:r>
              <a:rPr lang="en-US" sz="1050" b="1" dirty="0" smtClean="0">
                <a:solidFill>
                  <a:srgbClr val="92D050"/>
                </a:solidFill>
                <a:latin typeface="Century Gothic" pitchFamily="34" charset="0"/>
              </a:rPr>
              <a:t> Total Rs. 18,213/- per participant.</a:t>
            </a:r>
            <a:r>
              <a:rPr lang="en-US" sz="1050" b="1" dirty="0" smtClean="0">
                <a:solidFill>
                  <a:srgbClr val="92D050"/>
                </a:solidFill>
                <a:latin typeface="Century Gothic" pitchFamily="34" charset="0"/>
                <a:sym typeface="Wingdings"/>
              </a:rPr>
              <a:t>*</a:t>
            </a:r>
            <a:endParaRPr lang="en-US" sz="1050" b="1" dirty="0" smtClean="0">
              <a:solidFill>
                <a:srgbClr val="92D050"/>
              </a:solidFill>
              <a:latin typeface="Century Gothic" pitchFamily="34" charset="0"/>
            </a:endParaRPr>
          </a:p>
          <a:p>
            <a:r>
              <a:rPr lang="en-US" sz="1050" b="1" dirty="0" smtClean="0">
                <a:solidFill>
                  <a:srgbClr val="92D050"/>
                </a:solidFill>
                <a:latin typeface="Century Gothic" pitchFamily="34" charset="0"/>
              </a:rPr>
              <a:t>For Participants from abroad:</a:t>
            </a:r>
          </a:p>
          <a:p>
            <a:r>
              <a:rPr lang="en-US" sz="1050" b="1" dirty="0" smtClean="0">
                <a:solidFill>
                  <a:srgbClr val="92D050"/>
                </a:solidFill>
                <a:latin typeface="Century Gothic" pitchFamily="34" charset="0"/>
              </a:rPr>
              <a:t>US$ 908/- + 18% GST US$ 163/- + Charge US$ 20/- = Total US$  1,091/- per Participant.</a:t>
            </a:r>
          </a:p>
          <a:p>
            <a:r>
              <a:rPr lang="en-US" sz="1000" b="1" dirty="0" smtClean="0">
                <a:solidFill>
                  <a:srgbClr val="0000FF"/>
                </a:solidFill>
                <a:latin typeface="Century Gothic" pitchFamily="34" charset="0"/>
              </a:rPr>
              <a:t>we accept e-payment only </a:t>
            </a:r>
          </a:p>
          <a:p>
            <a:r>
              <a:rPr lang="en-US" sz="1000" b="1" dirty="0" smtClean="0">
                <a:solidFill>
                  <a:srgbClr val="0000FF"/>
                </a:solidFill>
              </a:rPr>
              <a:t>Bank Details  : State Bank of India(SME Branch) Kanjikode west,  Palakkad - 678 623 </a:t>
            </a:r>
          </a:p>
          <a:p>
            <a:r>
              <a:rPr lang="en-US" sz="1000" b="1" dirty="0" smtClean="0">
                <a:solidFill>
                  <a:srgbClr val="0000FF"/>
                </a:solidFill>
              </a:rPr>
              <a:t>Account Name : Fluid Control Research Institute</a:t>
            </a:r>
          </a:p>
          <a:p>
            <a:r>
              <a:rPr lang="en-US" sz="1000" b="1" dirty="0" smtClean="0">
                <a:solidFill>
                  <a:srgbClr val="0000FF"/>
                </a:solidFill>
              </a:rPr>
              <a:t>Account No.      : 10258760349   &amp;  IFSC Code : SBIN0006640</a:t>
            </a:r>
          </a:p>
          <a:p>
            <a:endParaRPr lang="en-US" sz="800" b="1" dirty="0" smtClean="0">
              <a:solidFill>
                <a:srgbClr val="0000FF"/>
              </a:solidFill>
              <a:latin typeface="Book Antiqua" pitchFamily="18" charset="0"/>
            </a:endParaRPr>
          </a:p>
          <a:p>
            <a:r>
              <a:rPr lang="en-US" sz="800" b="1" dirty="0" smtClean="0">
                <a:solidFill>
                  <a:srgbClr val="0000FF"/>
                </a:solidFill>
                <a:latin typeface="Book Antiqua" pitchFamily="18" charset="0"/>
              </a:rPr>
              <a:t>Please  email   GST  identification  number , invoice  address  and  e-payment details  to  training@fcriindia.com</a:t>
            </a:r>
          </a:p>
          <a:p>
            <a:endParaRPr lang="en-US" sz="1000" dirty="0" smtClean="0">
              <a:solidFill>
                <a:schemeClr val="tx2">
                  <a:lumMod val="75000"/>
                </a:schemeClr>
              </a:solidFill>
              <a:latin typeface="Century Gothic" pitchFamily="34" charset="0"/>
            </a:endParaRPr>
          </a:p>
          <a:p>
            <a:endParaRPr lang="en-US" sz="900" dirty="0" smtClean="0">
              <a:latin typeface="Century Gothic" pitchFamily="34" charset="0"/>
            </a:endParaRPr>
          </a:p>
        </p:txBody>
      </p:sp>
      <p:sp>
        <p:nvSpPr>
          <p:cNvPr id="15" name="Rectangle 14"/>
          <p:cNvSpPr/>
          <p:nvPr/>
        </p:nvSpPr>
        <p:spPr>
          <a:xfrm>
            <a:off x="304800" y="6172200"/>
            <a:ext cx="3581400" cy="1177080"/>
          </a:xfrm>
          <a:prstGeom prst="rect">
            <a:avLst/>
          </a:prstGeom>
          <a:noFill/>
        </p:spPr>
        <p:txBody>
          <a:bodyPr wrap="square" lIns="68415" tIns="34208" rIns="68415" bIns="34208">
            <a:spAutoFit/>
          </a:bodyPr>
          <a:lstStyle/>
          <a:p>
            <a:pPr algn="just"/>
            <a:r>
              <a:rPr lang="en-US" sz="900" dirty="0" smtClean="0">
                <a:latin typeface="Century Gothic" pitchFamily="34" charset="0"/>
              </a:rPr>
              <a:t>The Fees includes registration fee, course materials, participation certificate, group photo, and lunch &amp; refreshments during the course days). FCRI is exempted from payment of income tax.</a:t>
            </a:r>
          </a:p>
          <a:p>
            <a:pPr algn="just"/>
            <a:endParaRPr lang="en-US" sz="900" dirty="0" smtClean="0">
              <a:latin typeface="Century Gothic" pitchFamily="34" charset="0"/>
            </a:endParaRPr>
          </a:p>
          <a:p>
            <a:pPr algn="just"/>
            <a:r>
              <a:rPr lang="en-US" sz="900" dirty="0" smtClean="0">
                <a:latin typeface="Century Gothic" pitchFamily="34" charset="0"/>
              </a:rPr>
              <a:t>This course is purely Non-Residential. Assistance can be provided for booking accommodation in hotels in and around Palakkad, Kerala.</a:t>
            </a:r>
            <a:endParaRPr lang="en-US" sz="900" dirty="0">
              <a:latin typeface="Century Gothic" pitchFamily="34" charset="0"/>
            </a:endParaRPr>
          </a:p>
        </p:txBody>
      </p:sp>
      <p:grpSp>
        <p:nvGrpSpPr>
          <p:cNvPr id="9" name="Group 8"/>
          <p:cNvGrpSpPr/>
          <p:nvPr/>
        </p:nvGrpSpPr>
        <p:grpSpPr>
          <a:xfrm>
            <a:off x="152400" y="5105400"/>
            <a:ext cx="4256315" cy="951132"/>
            <a:chOff x="6416039" y="3656427"/>
            <a:chExt cx="5958841" cy="1229156"/>
          </a:xfrm>
          <a:noFill/>
        </p:grpSpPr>
        <p:sp>
          <p:nvSpPr>
            <p:cNvPr id="6" name="TextBox 5"/>
            <p:cNvSpPr txBox="1"/>
            <p:nvPr/>
          </p:nvSpPr>
          <p:spPr>
            <a:xfrm>
              <a:off x="6614160" y="4050324"/>
              <a:ext cx="3048000" cy="835259"/>
            </a:xfrm>
            <a:prstGeom prst="rect">
              <a:avLst/>
            </a:prstGeom>
            <a:grpFill/>
          </p:spPr>
          <p:txBody>
            <a:bodyPr wrap="square" rtlCol="0">
              <a:spAutoFit/>
            </a:bodyPr>
            <a:lstStyle/>
            <a:p>
              <a:pPr marL="117475" indent="-117475">
                <a:buClr>
                  <a:srgbClr val="FF0066"/>
                </a:buClr>
                <a:buSzPct val="100000"/>
                <a:buFont typeface="Wingdings" pitchFamily="2" charset="2"/>
                <a:buChar char="§"/>
              </a:pPr>
              <a:r>
                <a:rPr lang="en-US" sz="900" dirty="0" smtClean="0">
                  <a:latin typeface="Century Gothic" pitchFamily="34" charset="0"/>
                </a:rPr>
                <a:t>Flow Coefficient test of Valves</a:t>
              </a:r>
            </a:p>
            <a:p>
              <a:pPr marL="117475" indent="-117475">
                <a:buClr>
                  <a:srgbClr val="FF0066"/>
                </a:buClr>
                <a:buSzPct val="100000"/>
                <a:buFont typeface="Wingdings" pitchFamily="2" charset="2"/>
                <a:buChar char="§"/>
              </a:pPr>
              <a:r>
                <a:rPr lang="en-US" sz="900" dirty="0" smtClean="0">
                  <a:latin typeface="Century Gothic" pitchFamily="34" charset="0"/>
                </a:rPr>
                <a:t>Seismic testing of Valves</a:t>
              </a:r>
            </a:p>
            <a:p>
              <a:pPr marL="117475" indent="-117475">
                <a:buClr>
                  <a:srgbClr val="FF0066"/>
                </a:buClr>
                <a:buSzPct val="100000"/>
                <a:buFont typeface="Wingdings" pitchFamily="2" charset="2"/>
                <a:buChar char="§"/>
              </a:pPr>
              <a:r>
                <a:rPr lang="en-US" sz="900" dirty="0" smtClean="0">
                  <a:latin typeface="Century Gothic" pitchFamily="34" charset="0"/>
                </a:rPr>
                <a:t>Fugitive emission testing of Valves</a:t>
              </a:r>
            </a:p>
            <a:p>
              <a:pPr marL="117475" indent="-117475">
                <a:buClr>
                  <a:srgbClr val="FF0066"/>
                </a:buClr>
                <a:buSzPct val="100000"/>
                <a:buFont typeface="Wingdings" pitchFamily="2" charset="2"/>
                <a:buChar char="§"/>
              </a:pPr>
              <a:r>
                <a:rPr lang="en-US" sz="900" dirty="0" smtClean="0">
                  <a:latin typeface="Century Gothic" pitchFamily="34" charset="0"/>
                </a:rPr>
                <a:t>Special tests on Valves</a:t>
              </a:r>
              <a:endParaRPr lang="en-US" sz="900" dirty="0">
                <a:latin typeface="Century Gothic" pitchFamily="34" charset="0"/>
              </a:endParaRPr>
            </a:p>
          </p:txBody>
        </p:sp>
        <p:sp>
          <p:nvSpPr>
            <p:cNvPr id="8" name="Rectangle 7"/>
            <p:cNvSpPr/>
            <p:nvPr/>
          </p:nvSpPr>
          <p:spPr>
            <a:xfrm>
              <a:off x="6416039" y="3656427"/>
              <a:ext cx="5958841" cy="437516"/>
            </a:xfrm>
            <a:prstGeom prst="rect">
              <a:avLst/>
            </a:prstGeom>
            <a:grpFill/>
          </p:spPr>
          <p:txBody>
            <a:bodyPr wrap="square">
              <a:spAutoFit/>
            </a:bodyPr>
            <a:lstStyle/>
            <a:p>
              <a:r>
                <a:rPr lang="en-US" sz="1600" b="1" dirty="0" smtClean="0">
                  <a:solidFill>
                    <a:srgbClr val="FF3399"/>
                  </a:solidFill>
                  <a:effectLst>
                    <a:outerShdw blurRad="38100" dist="38100" dir="2700000" algn="tl">
                      <a:srgbClr val="000000">
                        <a:alpha val="43137"/>
                      </a:srgbClr>
                    </a:outerShdw>
                  </a:effectLst>
                  <a:latin typeface="Georgia" pitchFamily="18" charset="0"/>
                </a:rPr>
                <a:t>Lab Experiments /Demonstrations</a:t>
              </a:r>
            </a:p>
          </p:txBody>
        </p:sp>
      </p:grpSp>
      <p:sp>
        <p:nvSpPr>
          <p:cNvPr id="2050" name="AutoShape 2" descr="http://1.wlimg.com/product_images/bc-full/dir_8/236289/globe-control-valve-163493.jpg"/>
          <p:cNvSpPr>
            <a:spLocks noChangeAspect="1" noChangeArrowheads="1"/>
          </p:cNvSpPr>
          <p:nvPr/>
        </p:nvSpPr>
        <p:spPr bwMode="auto">
          <a:xfrm>
            <a:off x="155575" y="-1790700"/>
            <a:ext cx="3248025" cy="3743325"/>
          </a:xfrm>
          <a:prstGeom prst="rect">
            <a:avLst/>
          </a:prstGeom>
          <a:noFill/>
        </p:spPr>
        <p:txBody>
          <a:bodyPr vert="horz" wrap="square" lIns="91440" tIns="45720" rIns="91440" bIns="45720" numCol="1" anchor="t" anchorCtr="0" compatLnSpc="1">
            <a:prstTxWarp prst="textNoShape">
              <a:avLst/>
            </a:prstTxWarp>
          </a:bodyPr>
          <a:lstStyle/>
          <a:p>
            <a:endParaRPr lang="en-US" dirty="0"/>
          </a:p>
        </p:txBody>
      </p:sp>
      <p:pic>
        <p:nvPicPr>
          <p:cNvPr id="18" name="Picture 17" descr="globe-control-valve-163493.jpg"/>
          <p:cNvPicPr>
            <a:picLocks noGrp="1" noChangeAspect="1"/>
          </p:cNvPicPr>
          <p:nvPr isPhoto="1"/>
        </p:nvPicPr>
        <p:blipFill>
          <a:blip r:embed="rId2" cstate="print">
            <a:lum/>
          </a:blip>
          <a:stretch>
            <a:fillRect/>
          </a:stretch>
        </p:blipFill>
        <p:spPr>
          <a:xfrm>
            <a:off x="4648200" y="5222912"/>
            <a:ext cx="1683032" cy="1939888"/>
          </a:xfrm>
          <a:prstGeom prst="rect">
            <a:avLst/>
          </a:prstGeom>
          <a:noFill/>
          <a:ln>
            <a:noFill/>
          </a:ln>
        </p:spPr>
      </p:pic>
      <p:sp>
        <p:nvSpPr>
          <p:cNvPr id="23" name="24-Point Star 22"/>
          <p:cNvSpPr/>
          <p:nvPr/>
        </p:nvSpPr>
        <p:spPr>
          <a:xfrm>
            <a:off x="4114800" y="8001000"/>
            <a:ext cx="1828800" cy="1524000"/>
          </a:xfrm>
          <a:prstGeom prst="star24">
            <a:avLst/>
          </a:prstGeom>
          <a:solidFill>
            <a:schemeClr val="accent5">
              <a:lumMod val="40000"/>
              <a:lumOff val="6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b="1" dirty="0" smtClean="0">
                <a:solidFill>
                  <a:schemeClr val="tx1"/>
                </a:solidFill>
              </a:rPr>
              <a:t>*10% Discounts for nominating 5 or more participants from same </a:t>
            </a:r>
            <a:r>
              <a:rPr lang="en-US" sz="900" b="1" dirty="0" err="1" smtClean="0">
                <a:solidFill>
                  <a:schemeClr val="tx1"/>
                </a:solidFill>
              </a:rPr>
              <a:t>organisation</a:t>
            </a:r>
            <a:r>
              <a:rPr lang="en-US" sz="900" b="1" dirty="0" smtClean="0">
                <a:solidFill>
                  <a:schemeClr val="tx1"/>
                </a:solidFill>
              </a:rPr>
              <a:t> </a:t>
            </a:r>
            <a:endParaRPr lang="en-US" sz="900" b="1" dirty="0">
              <a:solidFill>
                <a:schemeClr val="tx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bg1"/>
            </a:gs>
            <a:gs pos="13000">
              <a:srgbClr val="F8B049"/>
            </a:gs>
            <a:gs pos="21001">
              <a:srgbClr val="F8B049"/>
            </a:gs>
            <a:gs pos="63000">
              <a:srgbClr val="FEE7F2"/>
            </a:gs>
            <a:gs pos="67000">
              <a:srgbClr val="F952A0"/>
            </a:gs>
            <a:gs pos="69000">
              <a:srgbClr val="C50849"/>
            </a:gs>
            <a:gs pos="82001">
              <a:srgbClr val="B43E85"/>
            </a:gs>
            <a:gs pos="100000">
              <a:srgbClr val="F8B049"/>
            </a:gs>
          </a:gsLst>
          <a:lin ang="8100000" scaled="0"/>
        </a:gradFill>
        <a:effectLst/>
      </p:bgPr>
    </p:bg>
    <p:spTree>
      <p:nvGrpSpPr>
        <p:cNvPr id="1" name=""/>
        <p:cNvGrpSpPr/>
        <p:nvPr/>
      </p:nvGrpSpPr>
      <p:grpSpPr>
        <a:xfrm>
          <a:off x="0" y="0"/>
          <a:ext cx="0" cy="0"/>
          <a:chOff x="0" y="0"/>
          <a:chExt cx="0" cy="0"/>
        </a:xfrm>
      </p:grpSpPr>
      <p:sp>
        <p:nvSpPr>
          <p:cNvPr id="16" name="Rectangle 1"/>
          <p:cNvSpPr>
            <a:spLocks noChangeArrowheads="1"/>
          </p:cNvSpPr>
          <p:nvPr/>
        </p:nvSpPr>
        <p:spPr bwMode="auto">
          <a:xfrm>
            <a:off x="228600" y="381000"/>
            <a:ext cx="6248400" cy="366341"/>
          </a:xfrm>
          <a:prstGeom prst="rect">
            <a:avLst/>
          </a:prstGeom>
          <a:noFill/>
          <a:ln w="9525">
            <a:noFill/>
            <a:miter lim="800000"/>
            <a:headEnd/>
            <a:tailEnd/>
          </a:ln>
        </p:spPr>
        <p:txBody>
          <a:bodyPr wrap="square" lIns="57998" tIns="28999" rIns="57998" bIns="28999" anchor="ctr">
            <a:spAutoFit/>
          </a:bodyPr>
          <a:lstStyle/>
          <a:p>
            <a:r>
              <a:rPr lang="en-US" sz="2000" b="1" dirty="0" smtClean="0">
                <a:solidFill>
                  <a:srgbClr val="FF0000"/>
                </a:solidFill>
                <a:effectLst>
                  <a:outerShdw blurRad="38100" dist="38100" dir="2700000" algn="tl">
                    <a:srgbClr val="000000">
                      <a:alpha val="43137"/>
                    </a:srgbClr>
                  </a:outerShdw>
                </a:effectLst>
                <a:latin typeface="Georgia" pitchFamily="18" charset="0"/>
                <a:ea typeface="Calibri" pitchFamily="34" charset="0"/>
                <a:cs typeface="Times New Roman" pitchFamily="18" charset="0"/>
              </a:rPr>
              <a:t>RECOGNITION OF FCRI</a:t>
            </a:r>
            <a:endParaRPr lang="en-US" sz="2000" dirty="0">
              <a:solidFill>
                <a:srgbClr val="FF0000"/>
              </a:solidFill>
              <a:effectLst>
                <a:outerShdw blurRad="38100" dist="38100" dir="2700000" algn="tl">
                  <a:srgbClr val="000000">
                    <a:alpha val="43137"/>
                  </a:srgbClr>
                </a:outerShdw>
              </a:effectLst>
              <a:latin typeface="Georgia" pitchFamily="18" charset="0"/>
              <a:ea typeface="Calibri" pitchFamily="34" charset="0"/>
              <a:cs typeface="Times New Roman" pitchFamily="18" charset="0"/>
            </a:endParaRPr>
          </a:p>
        </p:txBody>
      </p:sp>
      <p:graphicFrame>
        <p:nvGraphicFramePr>
          <p:cNvPr id="17" name="Table 16"/>
          <p:cNvGraphicFramePr>
            <a:graphicFrameLocks noGrp="1"/>
          </p:cNvGraphicFramePr>
          <p:nvPr/>
        </p:nvGraphicFramePr>
        <p:xfrm>
          <a:off x="272143" y="914400"/>
          <a:ext cx="6259286" cy="3697658"/>
        </p:xfrm>
        <a:graphic>
          <a:graphicData uri="http://schemas.openxmlformats.org/drawingml/2006/table">
            <a:tbl>
              <a:tblPr>
                <a:tableStyleId>{5940675A-B579-460E-94D1-54222C63F5DA}</a:tableStyleId>
              </a:tblPr>
              <a:tblGrid>
                <a:gridCol w="2547257"/>
                <a:gridCol w="3712029"/>
              </a:tblGrid>
              <a:tr h="155121">
                <a:tc>
                  <a:txBody>
                    <a:bodyPr/>
                    <a:lstStyle/>
                    <a:p>
                      <a:pPr marL="0" marR="0" algn="ctr">
                        <a:lnSpc>
                          <a:spcPct val="115000"/>
                        </a:lnSpc>
                        <a:spcBef>
                          <a:spcPts val="0"/>
                        </a:spcBef>
                        <a:spcAft>
                          <a:spcPts val="0"/>
                        </a:spcAft>
                      </a:pPr>
                      <a:r>
                        <a:rPr lang="en-US" sz="1100" b="1" dirty="0" smtClean="0">
                          <a:solidFill>
                            <a:schemeClr val="tx1"/>
                          </a:solidFill>
                          <a:latin typeface="Tahoma" pitchFamily="34" charset="0"/>
                          <a:cs typeface="Tahoma" pitchFamily="34" charset="0"/>
                        </a:rPr>
                        <a:t>Agency</a:t>
                      </a:r>
                      <a:endParaRPr lang="en-US" sz="1100" b="1" dirty="0">
                        <a:solidFill>
                          <a:schemeClr val="tx1"/>
                        </a:solidFill>
                        <a:latin typeface="Tahoma" pitchFamily="34" charset="0"/>
                        <a:ea typeface="Calibri"/>
                        <a:cs typeface="Tahoma" pitchFamily="34" charset="0"/>
                      </a:endParaRPr>
                    </a:p>
                  </a:txBody>
                  <a:tcPr marL="26820" marR="26820" marT="0" marB="0" anchor="ctr">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solidFill>
                      <a:srgbClr val="FFC000"/>
                    </a:solidFill>
                  </a:tcPr>
                </a:tc>
                <a:tc>
                  <a:txBody>
                    <a:bodyPr/>
                    <a:lstStyle/>
                    <a:p>
                      <a:pPr marL="0" marR="0" algn="ctr">
                        <a:lnSpc>
                          <a:spcPct val="115000"/>
                        </a:lnSpc>
                        <a:spcBef>
                          <a:spcPts val="0"/>
                        </a:spcBef>
                        <a:spcAft>
                          <a:spcPts val="0"/>
                        </a:spcAft>
                      </a:pPr>
                      <a:r>
                        <a:rPr lang="en-US" sz="1100" b="1" dirty="0" smtClean="0">
                          <a:solidFill>
                            <a:schemeClr val="tx1"/>
                          </a:solidFill>
                          <a:latin typeface="Tahoma" pitchFamily="34" charset="0"/>
                          <a:cs typeface="Tahoma" pitchFamily="34" charset="0"/>
                        </a:rPr>
                        <a:t>Category</a:t>
                      </a:r>
                      <a:endParaRPr lang="en-US" sz="1100" b="1" dirty="0">
                        <a:solidFill>
                          <a:schemeClr val="tx1"/>
                        </a:solidFill>
                        <a:latin typeface="Tahoma" pitchFamily="34" charset="0"/>
                        <a:ea typeface="Calibri"/>
                        <a:cs typeface="Tahoma" pitchFamily="34" charset="0"/>
                      </a:endParaRPr>
                    </a:p>
                  </a:txBody>
                  <a:tcPr marL="26820" marR="26820" marT="0" marB="0" anchor="ctr">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solidFill>
                      <a:srgbClr val="FFC000"/>
                    </a:solidFill>
                  </a:tcPr>
                </a:tc>
              </a:tr>
              <a:tr h="353786">
                <a:tc>
                  <a:txBody>
                    <a:bodyPr/>
                    <a:lstStyle/>
                    <a:p>
                      <a:pPr marL="0" marR="0" algn="l">
                        <a:lnSpc>
                          <a:spcPct val="115000"/>
                        </a:lnSpc>
                        <a:spcBef>
                          <a:spcPts val="0"/>
                        </a:spcBef>
                        <a:spcAft>
                          <a:spcPts val="0"/>
                        </a:spcAft>
                      </a:pPr>
                      <a:r>
                        <a:rPr lang="en-US" sz="800" dirty="0" smtClean="0">
                          <a:solidFill>
                            <a:schemeClr val="tx1"/>
                          </a:solidFill>
                          <a:latin typeface="Tahoma" pitchFamily="34" charset="0"/>
                          <a:cs typeface="Tahoma" pitchFamily="34" charset="0"/>
                        </a:rPr>
                        <a:t>National </a:t>
                      </a:r>
                      <a:r>
                        <a:rPr lang="en-US" sz="800" dirty="0">
                          <a:solidFill>
                            <a:schemeClr val="tx1"/>
                          </a:solidFill>
                          <a:latin typeface="Tahoma" pitchFamily="34" charset="0"/>
                          <a:cs typeface="Tahoma" pitchFamily="34" charset="0"/>
                        </a:rPr>
                        <a:t>Accreditation Board for Testing and Calibration Laboratories (NABL)</a:t>
                      </a:r>
                      <a:endParaRPr lang="en-US" sz="800" dirty="0">
                        <a:solidFill>
                          <a:schemeClr val="tx1"/>
                        </a:solidFill>
                        <a:latin typeface="Tahoma" pitchFamily="34" charset="0"/>
                        <a:ea typeface="Calibri"/>
                        <a:cs typeface="Tahoma" pitchFamily="34" charset="0"/>
                      </a:endParaRPr>
                    </a:p>
                  </a:txBody>
                  <a:tcPr marL="26820" marR="26820" marT="0" marB="0" anchor="ctr">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solidFill>
                      <a:srgbClr val="F7FFCD"/>
                    </a:solidFill>
                  </a:tcPr>
                </a:tc>
                <a:tc>
                  <a:txBody>
                    <a:bodyPr/>
                    <a:lstStyle/>
                    <a:p>
                      <a:pPr marL="0" marR="0" algn="l">
                        <a:lnSpc>
                          <a:spcPct val="115000"/>
                        </a:lnSpc>
                        <a:spcBef>
                          <a:spcPts val="0"/>
                        </a:spcBef>
                        <a:spcAft>
                          <a:spcPts val="0"/>
                        </a:spcAft>
                      </a:pPr>
                      <a:r>
                        <a:rPr lang="en-US" sz="800" dirty="0" smtClean="0">
                          <a:solidFill>
                            <a:schemeClr val="tx1"/>
                          </a:solidFill>
                          <a:latin typeface="Tahoma" pitchFamily="34" charset="0"/>
                          <a:cs typeface="Tahoma" pitchFamily="34" charset="0"/>
                        </a:rPr>
                        <a:t>Calibration/Testing </a:t>
                      </a:r>
                      <a:r>
                        <a:rPr lang="en-US" sz="800" dirty="0">
                          <a:solidFill>
                            <a:schemeClr val="tx1"/>
                          </a:solidFill>
                          <a:latin typeface="Tahoma" pitchFamily="34" charset="0"/>
                          <a:cs typeface="Tahoma" pitchFamily="34" charset="0"/>
                        </a:rPr>
                        <a:t>of Flow Products, Mechanical Measurements Thermal Calibration, Electro Technical Calibration</a:t>
                      </a:r>
                      <a:endParaRPr lang="en-US" sz="800" dirty="0">
                        <a:solidFill>
                          <a:schemeClr val="tx1"/>
                        </a:solidFill>
                        <a:latin typeface="Tahoma" pitchFamily="34" charset="0"/>
                        <a:ea typeface="Calibri"/>
                        <a:cs typeface="Tahoma" pitchFamily="34" charset="0"/>
                      </a:endParaRPr>
                    </a:p>
                  </a:txBody>
                  <a:tcPr marL="26820" marR="26820" marT="0" marB="0" anchor="ctr">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solidFill>
                      <a:srgbClr val="F7FFCD"/>
                    </a:solidFill>
                  </a:tcPr>
                </a:tc>
              </a:tr>
              <a:tr h="353786">
                <a:tc>
                  <a:txBody>
                    <a:bodyPr/>
                    <a:lstStyle/>
                    <a:p>
                      <a:pPr marL="0" marR="0" algn="l">
                        <a:lnSpc>
                          <a:spcPct val="115000"/>
                        </a:lnSpc>
                        <a:spcBef>
                          <a:spcPts val="0"/>
                        </a:spcBef>
                        <a:spcAft>
                          <a:spcPts val="0"/>
                        </a:spcAft>
                      </a:pPr>
                      <a:r>
                        <a:rPr lang="en-US" sz="800" dirty="0" smtClean="0">
                          <a:solidFill>
                            <a:schemeClr val="tx1"/>
                          </a:solidFill>
                          <a:latin typeface="Tahoma" pitchFamily="34" charset="0"/>
                          <a:cs typeface="Tahoma" pitchFamily="34" charset="0"/>
                        </a:rPr>
                        <a:t>Netherlands </a:t>
                      </a:r>
                      <a:r>
                        <a:rPr lang="en-US" sz="800" dirty="0">
                          <a:solidFill>
                            <a:schemeClr val="tx1"/>
                          </a:solidFill>
                          <a:latin typeface="Tahoma" pitchFamily="34" charset="0"/>
                          <a:cs typeface="Tahoma" pitchFamily="34" charset="0"/>
                        </a:rPr>
                        <a:t>Measurement Institute (NMI)</a:t>
                      </a:r>
                      <a:endParaRPr lang="en-US" sz="800" dirty="0">
                        <a:solidFill>
                          <a:schemeClr val="tx1"/>
                        </a:solidFill>
                        <a:latin typeface="Tahoma" pitchFamily="34" charset="0"/>
                        <a:ea typeface="Calibri"/>
                        <a:cs typeface="Tahoma" pitchFamily="34" charset="0"/>
                      </a:endParaRPr>
                    </a:p>
                  </a:txBody>
                  <a:tcPr marL="26820" marR="26820" marT="0" marB="0" anchor="ctr">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800" dirty="0" smtClean="0">
                          <a:solidFill>
                            <a:schemeClr val="tx1"/>
                          </a:solidFill>
                          <a:latin typeface="Tahoma" pitchFamily="34" charset="0"/>
                          <a:cs typeface="Tahoma" pitchFamily="34" charset="0"/>
                        </a:rPr>
                        <a:t>CLATF </a:t>
                      </a:r>
                      <a:r>
                        <a:rPr lang="en-US" sz="800" dirty="0">
                          <a:solidFill>
                            <a:schemeClr val="tx1"/>
                          </a:solidFill>
                          <a:latin typeface="Tahoma" pitchFamily="34" charset="0"/>
                          <a:cs typeface="Tahoma" pitchFamily="34" charset="0"/>
                        </a:rPr>
                        <a:t>(20 Bar, 400 m</a:t>
                      </a:r>
                      <a:r>
                        <a:rPr lang="en-US" sz="800" baseline="30000" dirty="0">
                          <a:solidFill>
                            <a:schemeClr val="tx1"/>
                          </a:solidFill>
                          <a:latin typeface="Tahoma" pitchFamily="34" charset="0"/>
                          <a:cs typeface="Tahoma" pitchFamily="34" charset="0"/>
                        </a:rPr>
                        <a:t>3</a:t>
                      </a:r>
                      <a:r>
                        <a:rPr lang="en-US" sz="800" dirty="0">
                          <a:solidFill>
                            <a:schemeClr val="tx1"/>
                          </a:solidFill>
                          <a:latin typeface="Tahoma" pitchFamily="34" charset="0"/>
                          <a:cs typeface="Tahoma" pitchFamily="34" charset="0"/>
                        </a:rPr>
                        <a:t>/h) of FCRI complies with the criteria for Calibration Laboratories as per ISO/IEC 17025</a:t>
                      </a:r>
                      <a:endParaRPr lang="en-US" sz="800" dirty="0">
                        <a:solidFill>
                          <a:schemeClr val="tx1"/>
                        </a:solidFill>
                        <a:latin typeface="Tahoma" pitchFamily="34" charset="0"/>
                        <a:ea typeface="Calibri"/>
                        <a:cs typeface="Tahoma" pitchFamily="34" charset="0"/>
                      </a:endParaRPr>
                    </a:p>
                  </a:txBody>
                  <a:tcPr marL="26820" marR="26820" marT="0" marB="0" anchor="ctr">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solidFill>
                      <a:schemeClr val="bg1"/>
                    </a:solidFill>
                  </a:tcPr>
                </a:tc>
              </a:tr>
              <a:tr h="186000">
                <a:tc>
                  <a:txBody>
                    <a:bodyPr/>
                    <a:lstStyle/>
                    <a:p>
                      <a:pPr marL="0" marR="0" algn="l">
                        <a:lnSpc>
                          <a:spcPct val="115000"/>
                        </a:lnSpc>
                        <a:spcBef>
                          <a:spcPts val="0"/>
                        </a:spcBef>
                        <a:spcAft>
                          <a:spcPts val="0"/>
                        </a:spcAft>
                      </a:pPr>
                      <a:r>
                        <a:rPr lang="en-US" sz="800" dirty="0" smtClean="0">
                          <a:solidFill>
                            <a:schemeClr val="tx1"/>
                          </a:solidFill>
                          <a:latin typeface="Tahoma" pitchFamily="34" charset="0"/>
                          <a:cs typeface="Tahoma" pitchFamily="34" charset="0"/>
                        </a:rPr>
                        <a:t>Department </a:t>
                      </a:r>
                      <a:r>
                        <a:rPr lang="en-US" sz="800" dirty="0">
                          <a:solidFill>
                            <a:schemeClr val="tx1"/>
                          </a:solidFill>
                          <a:latin typeface="Tahoma" pitchFamily="34" charset="0"/>
                          <a:cs typeface="Tahoma" pitchFamily="34" charset="0"/>
                        </a:rPr>
                        <a:t>of Science &amp; Technology</a:t>
                      </a:r>
                      <a:endParaRPr lang="en-US" sz="800" dirty="0">
                        <a:solidFill>
                          <a:schemeClr val="tx1"/>
                        </a:solidFill>
                        <a:latin typeface="Tahoma" pitchFamily="34" charset="0"/>
                        <a:ea typeface="Calibri"/>
                        <a:cs typeface="Tahoma" pitchFamily="34" charset="0"/>
                      </a:endParaRPr>
                    </a:p>
                  </a:txBody>
                  <a:tcPr marL="26820" marR="26820" marT="0" marB="0" anchor="ctr">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solidFill>
                      <a:srgbClr val="F7FFCD"/>
                    </a:solidFill>
                  </a:tcPr>
                </a:tc>
                <a:tc>
                  <a:txBody>
                    <a:bodyPr/>
                    <a:lstStyle/>
                    <a:p>
                      <a:pPr marL="0" marR="0" algn="l">
                        <a:lnSpc>
                          <a:spcPct val="115000"/>
                        </a:lnSpc>
                        <a:spcBef>
                          <a:spcPts val="0"/>
                        </a:spcBef>
                        <a:spcAft>
                          <a:spcPts val="0"/>
                        </a:spcAft>
                      </a:pPr>
                      <a:r>
                        <a:rPr lang="en-US" sz="800" dirty="0" smtClean="0">
                          <a:solidFill>
                            <a:schemeClr val="tx1"/>
                          </a:solidFill>
                          <a:latin typeface="Tahoma" pitchFamily="34" charset="0"/>
                          <a:cs typeface="Tahoma" pitchFamily="34" charset="0"/>
                        </a:rPr>
                        <a:t>Recognized </a:t>
                      </a:r>
                      <a:r>
                        <a:rPr lang="en-US" sz="800" dirty="0">
                          <a:solidFill>
                            <a:schemeClr val="tx1"/>
                          </a:solidFill>
                          <a:latin typeface="Tahoma" pitchFamily="34" charset="0"/>
                          <a:cs typeface="Tahoma" pitchFamily="34" charset="0"/>
                        </a:rPr>
                        <a:t>R&amp;D Institute</a:t>
                      </a:r>
                      <a:endParaRPr lang="en-US" sz="800" dirty="0">
                        <a:solidFill>
                          <a:schemeClr val="tx1"/>
                        </a:solidFill>
                        <a:latin typeface="Tahoma" pitchFamily="34" charset="0"/>
                        <a:ea typeface="Calibri"/>
                        <a:cs typeface="Tahoma" pitchFamily="34" charset="0"/>
                      </a:endParaRPr>
                    </a:p>
                  </a:txBody>
                  <a:tcPr marL="26820" marR="26820" marT="0" marB="0" anchor="ctr">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solidFill>
                      <a:srgbClr val="F7FFCD"/>
                    </a:solidFill>
                  </a:tcPr>
                </a:tc>
              </a:tr>
              <a:tr h="353786">
                <a:tc>
                  <a:txBody>
                    <a:bodyPr/>
                    <a:lstStyle/>
                    <a:p>
                      <a:pPr marL="0" marR="0" algn="l">
                        <a:lnSpc>
                          <a:spcPct val="115000"/>
                        </a:lnSpc>
                        <a:spcBef>
                          <a:spcPts val="0"/>
                        </a:spcBef>
                        <a:spcAft>
                          <a:spcPts val="0"/>
                        </a:spcAft>
                      </a:pPr>
                      <a:r>
                        <a:rPr lang="en-US" sz="800" dirty="0" smtClean="0">
                          <a:solidFill>
                            <a:schemeClr val="tx1"/>
                          </a:solidFill>
                          <a:latin typeface="Tahoma" pitchFamily="34" charset="0"/>
                          <a:cs typeface="Tahoma" pitchFamily="34" charset="0"/>
                        </a:rPr>
                        <a:t>Department </a:t>
                      </a:r>
                      <a:r>
                        <a:rPr lang="en-US" sz="800" dirty="0">
                          <a:solidFill>
                            <a:schemeClr val="tx1"/>
                          </a:solidFill>
                          <a:latin typeface="Tahoma" pitchFamily="34" charset="0"/>
                          <a:cs typeface="Tahoma" pitchFamily="34" charset="0"/>
                        </a:rPr>
                        <a:t>of Weights &amp; Measures</a:t>
                      </a:r>
                    </a:p>
                    <a:p>
                      <a:pPr marL="0" marR="0" algn="l">
                        <a:lnSpc>
                          <a:spcPct val="115000"/>
                        </a:lnSpc>
                        <a:spcBef>
                          <a:spcPts val="0"/>
                        </a:spcBef>
                        <a:spcAft>
                          <a:spcPts val="0"/>
                        </a:spcAft>
                      </a:pPr>
                      <a:r>
                        <a:rPr lang="en-US" sz="800" dirty="0">
                          <a:solidFill>
                            <a:schemeClr val="tx1"/>
                          </a:solidFill>
                          <a:latin typeface="Tahoma" pitchFamily="34" charset="0"/>
                          <a:cs typeface="Tahoma" pitchFamily="34" charset="0"/>
                        </a:rPr>
                        <a:t>(Ministry of Civil Supplies)</a:t>
                      </a:r>
                      <a:endParaRPr lang="en-US" sz="800" dirty="0">
                        <a:solidFill>
                          <a:schemeClr val="tx1"/>
                        </a:solidFill>
                        <a:latin typeface="Tahoma" pitchFamily="34" charset="0"/>
                        <a:ea typeface="Calibri"/>
                        <a:cs typeface="Tahoma" pitchFamily="34" charset="0"/>
                      </a:endParaRPr>
                    </a:p>
                  </a:txBody>
                  <a:tcPr marL="26820" marR="26820" marT="0" marB="0" anchor="ctr">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800" dirty="0" smtClean="0">
                          <a:solidFill>
                            <a:schemeClr val="tx1"/>
                          </a:solidFill>
                          <a:latin typeface="Tahoma" pitchFamily="34" charset="0"/>
                          <a:cs typeface="Tahoma" pitchFamily="34" charset="0"/>
                        </a:rPr>
                        <a:t>Model </a:t>
                      </a:r>
                      <a:r>
                        <a:rPr lang="en-US" sz="800" dirty="0">
                          <a:solidFill>
                            <a:schemeClr val="tx1"/>
                          </a:solidFill>
                          <a:latin typeface="Tahoma" pitchFamily="34" charset="0"/>
                          <a:cs typeface="Tahoma" pitchFamily="34" charset="0"/>
                        </a:rPr>
                        <a:t>Approval tests on flowmeter for custody transfer of oil/gas as per OIML Standard</a:t>
                      </a:r>
                      <a:endParaRPr lang="en-US" sz="800" dirty="0">
                        <a:solidFill>
                          <a:schemeClr val="tx1"/>
                        </a:solidFill>
                        <a:latin typeface="Tahoma" pitchFamily="34" charset="0"/>
                        <a:ea typeface="Calibri"/>
                        <a:cs typeface="Tahoma" pitchFamily="34" charset="0"/>
                      </a:endParaRPr>
                    </a:p>
                  </a:txBody>
                  <a:tcPr marL="26820" marR="26820" marT="0" marB="0" anchor="ctr">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solidFill>
                      <a:schemeClr val="bg1"/>
                    </a:solidFill>
                  </a:tcPr>
                </a:tc>
              </a:tr>
              <a:tr h="163430">
                <a:tc>
                  <a:txBody>
                    <a:bodyPr/>
                    <a:lstStyle/>
                    <a:p>
                      <a:pPr marL="0" marR="0" algn="l">
                        <a:lnSpc>
                          <a:spcPct val="115000"/>
                        </a:lnSpc>
                        <a:spcBef>
                          <a:spcPts val="0"/>
                        </a:spcBef>
                        <a:spcAft>
                          <a:spcPts val="0"/>
                        </a:spcAft>
                      </a:pPr>
                      <a:r>
                        <a:rPr lang="en-US" sz="800" dirty="0" smtClean="0">
                          <a:solidFill>
                            <a:schemeClr val="tx1"/>
                          </a:solidFill>
                          <a:latin typeface="Tahoma" pitchFamily="34" charset="0"/>
                          <a:cs typeface="Tahoma" pitchFamily="34" charset="0"/>
                        </a:rPr>
                        <a:t>Chief </a:t>
                      </a:r>
                      <a:r>
                        <a:rPr lang="en-US" sz="800" dirty="0">
                          <a:solidFill>
                            <a:schemeClr val="tx1"/>
                          </a:solidFill>
                          <a:latin typeface="Tahoma" pitchFamily="34" charset="0"/>
                          <a:cs typeface="Tahoma" pitchFamily="34" charset="0"/>
                        </a:rPr>
                        <a:t>Controller of Explosives, Nagpur</a:t>
                      </a:r>
                      <a:endParaRPr lang="en-US" sz="800" dirty="0">
                        <a:solidFill>
                          <a:schemeClr val="tx1"/>
                        </a:solidFill>
                        <a:latin typeface="Tahoma" pitchFamily="34" charset="0"/>
                        <a:ea typeface="Calibri"/>
                        <a:cs typeface="Tahoma" pitchFamily="34" charset="0"/>
                      </a:endParaRPr>
                    </a:p>
                  </a:txBody>
                  <a:tcPr marL="26820" marR="26820" marT="0" marB="0" anchor="ctr">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solidFill>
                      <a:srgbClr val="F7FFCD"/>
                    </a:solidFill>
                  </a:tcPr>
                </a:tc>
                <a:tc>
                  <a:txBody>
                    <a:bodyPr/>
                    <a:lstStyle/>
                    <a:p>
                      <a:pPr marL="0" marR="0" algn="l">
                        <a:lnSpc>
                          <a:spcPct val="115000"/>
                        </a:lnSpc>
                        <a:spcBef>
                          <a:spcPts val="0"/>
                        </a:spcBef>
                        <a:spcAft>
                          <a:spcPts val="0"/>
                        </a:spcAft>
                      </a:pPr>
                      <a:r>
                        <a:rPr lang="en-US" sz="800" dirty="0" smtClean="0">
                          <a:solidFill>
                            <a:schemeClr val="tx1"/>
                          </a:solidFill>
                          <a:latin typeface="Tahoma" pitchFamily="34" charset="0"/>
                          <a:cs typeface="Tahoma" pitchFamily="34" charset="0"/>
                        </a:rPr>
                        <a:t>Testing </a:t>
                      </a:r>
                      <a:r>
                        <a:rPr lang="en-US" sz="800" dirty="0">
                          <a:solidFill>
                            <a:schemeClr val="tx1"/>
                          </a:solidFill>
                          <a:latin typeface="Tahoma" pitchFamily="34" charset="0"/>
                          <a:cs typeface="Tahoma" pitchFamily="34" charset="0"/>
                        </a:rPr>
                        <a:t>of Safety Relief </a:t>
                      </a:r>
                      <a:r>
                        <a:rPr lang="en-US" sz="800" dirty="0" smtClean="0">
                          <a:solidFill>
                            <a:schemeClr val="tx1"/>
                          </a:solidFill>
                          <a:latin typeface="Tahoma" pitchFamily="34" charset="0"/>
                          <a:cs typeface="Tahoma" pitchFamily="34" charset="0"/>
                        </a:rPr>
                        <a:t>Valves</a:t>
                      </a:r>
                      <a:endParaRPr lang="en-US" sz="800" dirty="0">
                        <a:solidFill>
                          <a:schemeClr val="tx1"/>
                        </a:solidFill>
                        <a:latin typeface="Tahoma" pitchFamily="34" charset="0"/>
                        <a:ea typeface="Calibri"/>
                        <a:cs typeface="Tahoma" pitchFamily="34" charset="0"/>
                      </a:endParaRPr>
                    </a:p>
                  </a:txBody>
                  <a:tcPr marL="26820" marR="26820" marT="0" marB="0" anchor="ctr">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solidFill>
                      <a:srgbClr val="F7FFCD"/>
                    </a:solidFill>
                  </a:tcPr>
                </a:tc>
              </a:tr>
              <a:tr h="228600">
                <a:tc>
                  <a:txBody>
                    <a:bodyPr/>
                    <a:lstStyle/>
                    <a:p>
                      <a:pPr marL="0" marR="0" algn="l">
                        <a:lnSpc>
                          <a:spcPct val="115000"/>
                        </a:lnSpc>
                        <a:spcBef>
                          <a:spcPts val="0"/>
                        </a:spcBef>
                        <a:spcAft>
                          <a:spcPts val="0"/>
                        </a:spcAft>
                      </a:pPr>
                      <a:r>
                        <a:rPr lang="en-US" sz="800" dirty="0" smtClean="0">
                          <a:solidFill>
                            <a:schemeClr val="tx1"/>
                          </a:solidFill>
                          <a:latin typeface="Tahoma" pitchFamily="34" charset="0"/>
                          <a:cs typeface="Tahoma" pitchFamily="34" charset="0"/>
                        </a:rPr>
                        <a:t>Bureau </a:t>
                      </a:r>
                      <a:r>
                        <a:rPr lang="en-US" sz="800" dirty="0">
                          <a:solidFill>
                            <a:schemeClr val="tx1"/>
                          </a:solidFill>
                          <a:latin typeface="Tahoma" pitchFamily="34" charset="0"/>
                          <a:cs typeface="Tahoma" pitchFamily="34" charset="0"/>
                        </a:rPr>
                        <a:t>of Indian </a:t>
                      </a:r>
                      <a:r>
                        <a:rPr lang="en-US" sz="800" dirty="0" smtClean="0">
                          <a:solidFill>
                            <a:schemeClr val="tx1"/>
                          </a:solidFill>
                          <a:latin typeface="Tahoma" pitchFamily="34" charset="0"/>
                          <a:cs typeface="Tahoma" pitchFamily="34" charset="0"/>
                        </a:rPr>
                        <a:t>Standards</a:t>
                      </a:r>
                      <a:endParaRPr lang="en-US" sz="800" dirty="0">
                        <a:solidFill>
                          <a:schemeClr val="tx1"/>
                        </a:solidFill>
                        <a:latin typeface="Tahoma" pitchFamily="34" charset="0"/>
                        <a:ea typeface="Calibri"/>
                        <a:cs typeface="Tahoma" pitchFamily="34" charset="0"/>
                      </a:endParaRPr>
                    </a:p>
                  </a:txBody>
                  <a:tcPr marL="26820" marR="26820" marT="0" marB="0" anchor="ctr">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800" dirty="0" smtClean="0">
                          <a:solidFill>
                            <a:schemeClr val="tx1"/>
                          </a:solidFill>
                          <a:latin typeface="Tahoma" pitchFamily="34" charset="0"/>
                          <a:cs typeface="Tahoma" pitchFamily="34" charset="0"/>
                        </a:rPr>
                        <a:t>Testing </a:t>
                      </a:r>
                      <a:r>
                        <a:rPr lang="en-US" sz="800" dirty="0">
                          <a:solidFill>
                            <a:schemeClr val="tx1"/>
                          </a:solidFill>
                          <a:latin typeface="Tahoma" pitchFamily="34" charset="0"/>
                          <a:cs typeface="Tahoma" pitchFamily="34" charset="0"/>
                        </a:rPr>
                        <a:t>of Water Meters, Anemometers etc.</a:t>
                      </a:r>
                      <a:endParaRPr lang="en-US" sz="800" dirty="0">
                        <a:solidFill>
                          <a:schemeClr val="tx1"/>
                        </a:solidFill>
                        <a:latin typeface="Tahoma" pitchFamily="34" charset="0"/>
                        <a:ea typeface="Calibri"/>
                        <a:cs typeface="Tahoma" pitchFamily="34" charset="0"/>
                      </a:endParaRPr>
                    </a:p>
                  </a:txBody>
                  <a:tcPr marL="26820" marR="26820" marT="0" marB="0" anchor="ctr">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solidFill>
                      <a:schemeClr val="bg1"/>
                    </a:solidFill>
                  </a:tcPr>
                </a:tc>
              </a:tr>
              <a:tr h="178816">
                <a:tc>
                  <a:txBody>
                    <a:bodyPr/>
                    <a:lstStyle/>
                    <a:p>
                      <a:pPr marL="0" marR="0" algn="l">
                        <a:lnSpc>
                          <a:spcPct val="115000"/>
                        </a:lnSpc>
                        <a:spcBef>
                          <a:spcPts val="0"/>
                        </a:spcBef>
                        <a:spcAft>
                          <a:spcPts val="0"/>
                        </a:spcAft>
                      </a:pPr>
                      <a:r>
                        <a:rPr lang="en-US" sz="800" dirty="0" smtClean="0">
                          <a:solidFill>
                            <a:schemeClr val="tx1"/>
                          </a:solidFill>
                          <a:latin typeface="Tahoma" pitchFamily="34" charset="0"/>
                          <a:cs typeface="Tahoma" pitchFamily="34" charset="0"/>
                        </a:rPr>
                        <a:t>Institution </a:t>
                      </a:r>
                      <a:r>
                        <a:rPr lang="en-US" sz="800" dirty="0">
                          <a:solidFill>
                            <a:schemeClr val="tx1"/>
                          </a:solidFill>
                          <a:latin typeface="Tahoma" pitchFamily="34" charset="0"/>
                          <a:cs typeface="Tahoma" pitchFamily="34" charset="0"/>
                        </a:rPr>
                        <a:t>of Fire Engineers, New </a:t>
                      </a:r>
                      <a:r>
                        <a:rPr lang="en-US" sz="800" dirty="0" smtClean="0">
                          <a:solidFill>
                            <a:schemeClr val="tx1"/>
                          </a:solidFill>
                          <a:latin typeface="Tahoma" pitchFamily="34" charset="0"/>
                          <a:cs typeface="Tahoma" pitchFamily="34" charset="0"/>
                        </a:rPr>
                        <a:t>Delhi</a:t>
                      </a:r>
                      <a:endParaRPr lang="en-US" sz="800" dirty="0">
                        <a:solidFill>
                          <a:schemeClr val="tx1"/>
                        </a:solidFill>
                        <a:latin typeface="Tahoma" pitchFamily="34" charset="0"/>
                        <a:ea typeface="Calibri"/>
                        <a:cs typeface="Tahoma" pitchFamily="34" charset="0"/>
                      </a:endParaRPr>
                    </a:p>
                  </a:txBody>
                  <a:tcPr marL="26820" marR="26820" marT="0" marB="0" anchor="ctr">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solidFill>
                      <a:srgbClr val="F7FFCD"/>
                    </a:solidFill>
                  </a:tcPr>
                </a:tc>
                <a:tc>
                  <a:txBody>
                    <a:bodyPr/>
                    <a:lstStyle/>
                    <a:p>
                      <a:pPr marL="0" marR="0" algn="l">
                        <a:lnSpc>
                          <a:spcPct val="115000"/>
                        </a:lnSpc>
                        <a:spcBef>
                          <a:spcPts val="0"/>
                        </a:spcBef>
                        <a:spcAft>
                          <a:spcPts val="0"/>
                        </a:spcAft>
                      </a:pPr>
                      <a:r>
                        <a:rPr lang="en-US" sz="800" dirty="0" smtClean="0">
                          <a:solidFill>
                            <a:schemeClr val="tx1"/>
                          </a:solidFill>
                          <a:latin typeface="Tahoma" pitchFamily="34" charset="0"/>
                          <a:cs typeface="Tahoma" pitchFamily="34" charset="0"/>
                        </a:rPr>
                        <a:t>Hydraulic </a:t>
                      </a:r>
                      <a:r>
                        <a:rPr lang="en-US" sz="800" dirty="0">
                          <a:solidFill>
                            <a:schemeClr val="tx1"/>
                          </a:solidFill>
                          <a:latin typeface="Tahoma" pitchFamily="34" charset="0"/>
                          <a:cs typeface="Tahoma" pitchFamily="34" charset="0"/>
                        </a:rPr>
                        <a:t>Qualification tests on fire fighting equipments</a:t>
                      </a:r>
                      <a:endParaRPr lang="en-US" sz="800" dirty="0">
                        <a:solidFill>
                          <a:schemeClr val="tx1"/>
                        </a:solidFill>
                        <a:latin typeface="Tahoma" pitchFamily="34" charset="0"/>
                        <a:ea typeface="Calibri"/>
                        <a:cs typeface="Tahoma" pitchFamily="34" charset="0"/>
                      </a:endParaRPr>
                    </a:p>
                  </a:txBody>
                  <a:tcPr marL="26820" marR="26820" marT="0" marB="0" anchor="ctr">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solidFill>
                      <a:srgbClr val="F7FFCD"/>
                    </a:solidFill>
                  </a:tcPr>
                </a:tc>
              </a:tr>
              <a:tr h="353786">
                <a:tc>
                  <a:txBody>
                    <a:bodyPr/>
                    <a:lstStyle/>
                    <a:p>
                      <a:pPr marL="0" marR="0" algn="l">
                        <a:lnSpc>
                          <a:spcPct val="115000"/>
                        </a:lnSpc>
                        <a:spcBef>
                          <a:spcPts val="0"/>
                        </a:spcBef>
                        <a:spcAft>
                          <a:spcPts val="0"/>
                        </a:spcAft>
                      </a:pPr>
                      <a:r>
                        <a:rPr lang="en-US" sz="800" dirty="0" smtClean="0">
                          <a:solidFill>
                            <a:schemeClr val="tx1"/>
                          </a:solidFill>
                          <a:latin typeface="Tahoma" pitchFamily="34" charset="0"/>
                          <a:cs typeface="Tahoma" pitchFamily="34" charset="0"/>
                        </a:rPr>
                        <a:t>Central </a:t>
                      </a:r>
                      <a:r>
                        <a:rPr lang="en-US" sz="800" dirty="0">
                          <a:solidFill>
                            <a:schemeClr val="tx1"/>
                          </a:solidFill>
                          <a:latin typeface="Tahoma" pitchFamily="34" charset="0"/>
                          <a:cs typeface="Tahoma" pitchFamily="34" charset="0"/>
                        </a:rPr>
                        <a:t>Pollution Control Board</a:t>
                      </a:r>
                      <a:endParaRPr lang="en-US" sz="800" dirty="0">
                        <a:solidFill>
                          <a:schemeClr val="tx1"/>
                        </a:solidFill>
                        <a:latin typeface="Tahoma" pitchFamily="34" charset="0"/>
                        <a:ea typeface="Calibri"/>
                        <a:cs typeface="Tahoma" pitchFamily="34" charset="0"/>
                      </a:endParaRPr>
                    </a:p>
                  </a:txBody>
                  <a:tcPr marL="26820" marR="26820" marT="0" marB="0" anchor="ctr">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800" dirty="0" smtClean="0">
                          <a:solidFill>
                            <a:schemeClr val="tx1"/>
                          </a:solidFill>
                          <a:latin typeface="Tahoma" pitchFamily="34" charset="0"/>
                          <a:cs typeface="Tahoma" pitchFamily="34" charset="0"/>
                        </a:rPr>
                        <a:t>Certification </a:t>
                      </a:r>
                      <a:r>
                        <a:rPr lang="en-US" sz="800" dirty="0">
                          <a:solidFill>
                            <a:schemeClr val="tx1"/>
                          </a:solidFill>
                          <a:latin typeface="Tahoma" pitchFamily="34" charset="0"/>
                          <a:cs typeface="Tahoma" pitchFamily="34" charset="0"/>
                        </a:rPr>
                        <a:t>of Petrol, Kerosene </a:t>
                      </a:r>
                      <a:r>
                        <a:rPr lang="en-US" sz="800" dirty="0" smtClean="0">
                          <a:solidFill>
                            <a:schemeClr val="tx1"/>
                          </a:solidFill>
                          <a:latin typeface="Tahoma" pitchFamily="34" charset="0"/>
                          <a:cs typeface="Tahoma" pitchFamily="34" charset="0"/>
                        </a:rPr>
                        <a:t>&amp; Diesel </a:t>
                      </a:r>
                      <a:r>
                        <a:rPr lang="en-US" sz="800" dirty="0">
                          <a:solidFill>
                            <a:schemeClr val="tx1"/>
                          </a:solidFill>
                          <a:latin typeface="Tahoma" pitchFamily="34" charset="0"/>
                          <a:cs typeface="Tahoma" pitchFamily="34" charset="0"/>
                        </a:rPr>
                        <a:t>Generators for type approval</a:t>
                      </a:r>
                      <a:endParaRPr lang="en-US" sz="800" dirty="0">
                        <a:solidFill>
                          <a:schemeClr val="tx1"/>
                        </a:solidFill>
                        <a:latin typeface="Tahoma" pitchFamily="34" charset="0"/>
                        <a:ea typeface="Calibri"/>
                        <a:cs typeface="Tahoma" pitchFamily="34" charset="0"/>
                      </a:endParaRPr>
                    </a:p>
                  </a:txBody>
                  <a:tcPr marL="26820" marR="26820" marT="0" marB="0" anchor="ctr">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solidFill>
                      <a:schemeClr val="bg1"/>
                    </a:solidFill>
                  </a:tcPr>
                </a:tc>
              </a:tr>
              <a:tr h="193692">
                <a:tc>
                  <a:txBody>
                    <a:bodyPr/>
                    <a:lstStyle/>
                    <a:p>
                      <a:pPr marL="0" marR="0" algn="l">
                        <a:lnSpc>
                          <a:spcPct val="115000"/>
                        </a:lnSpc>
                        <a:spcBef>
                          <a:spcPts val="0"/>
                        </a:spcBef>
                        <a:spcAft>
                          <a:spcPts val="0"/>
                        </a:spcAft>
                      </a:pPr>
                      <a:r>
                        <a:rPr lang="en-US" sz="800" dirty="0" smtClean="0">
                          <a:solidFill>
                            <a:schemeClr val="tx1"/>
                          </a:solidFill>
                          <a:latin typeface="Tahoma" pitchFamily="34" charset="0"/>
                          <a:cs typeface="Tahoma" pitchFamily="34" charset="0"/>
                        </a:rPr>
                        <a:t>Nuclear </a:t>
                      </a:r>
                      <a:r>
                        <a:rPr lang="en-US" sz="800" dirty="0">
                          <a:solidFill>
                            <a:schemeClr val="tx1"/>
                          </a:solidFill>
                          <a:latin typeface="Tahoma" pitchFamily="34" charset="0"/>
                          <a:cs typeface="Tahoma" pitchFamily="34" charset="0"/>
                        </a:rPr>
                        <a:t>Power </a:t>
                      </a:r>
                      <a:r>
                        <a:rPr lang="en-US" sz="800" dirty="0" smtClean="0">
                          <a:solidFill>
                            <a:schemeClr val="tx1"/>
                          </a:solidFill>
                          <a:latin typeface="Tahoma" pitchFamily="34" charset="0"/>
                          <a:cs typeface="Tahoma" pitchFamily="34" charset="0"/>
                        </a:rPr>
                        <a:t>Corporation</a:t>
                      </a:r>
                      <a:endParaRPr lang="en-US" sz="800" dirty="0">
                        <a:solidFill>
                          <a:schemeClr val="tx1"/>
                        </a:solidFill>
                        <a:latin typeface="Tahoma" pitchFamily="34" charset="0"/>
                        <a:ea typeface="Calibri"/>
                        <a:cs typeface="Tahoma" pitchFamily="34" charset="0"/>
                      </a:endParaRPr>
                    </a:p>
                  </a:txBody>
                  <a:tcPr marL="26820" marR="26820" marT="0" marB="0" anchor="ctr">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solidFill>
                      <a:srgbClr val="F7FFCD"/>
                    </a:solidFill>
                  </a:tcPr>
                </a:tc>
                <a:tc>
                  <a:txBody>
                    <a:bodyPr/>
                    <a:lstStyle/>
                    <a:p>
                      <a:pPr marL="0" marR="0" algn="l">
                        <a:lnSpc>
                          <a:spcPct val="115000"/>
                        </a:lnSpc>
                        <a:spcBef>
                          <a:spcPts val="0"/>
                        </a:spcBef>
                        <a:spcAft>
                          <a:spcPts val="0"/>
                        </a:spcAft>
                      </a:pPr>
                      <a:r>
                        <a:rPr lang="en-US" sz="800" dirty="0" smtClean="0">
                          <a:solidFill>
                            <a:schemeClr val="tx1"/>
                          </a:solidFill>
                          <a:latin typeface="Tahoma" pitchFamily="34" charset="0"/>
                          <a:cs typeface="Tahoma" pitchFamily="34" charset="0"/>
                        </a:rPr>
                        <a:t>Seismic </a:t>
                      </a:r>
                      <a:r>
                        <a:rPr lang="en-US" sz="800" dirty="0">
                          <a:solidFill>
                            <a:schemeClr val="tx1"/>
                          </a:solidFill>
                          <a:latin typeface="Tahoma" pitchFamily="34" charset="0"/>
                          <a:cs typeface="Tahoma" pitchFamily="34" charset="0"/>
                        </a:rPr>
                        <a:t>Studies for Power plant Equipments</a:t>
                      </a:r>
                      <a:endParaRPr lang="en-US" sz="800" dirty="0">
                        <a:solidFill>
                          <a:schemeClr val="tx1"/>
                        </a:solidFill>
                        <a:latin typeface="Tahoma" pitchFamily="34" charset="0"/>
                        <a:ea typeface="Calibri"/>
                        <a:cs typeface="Tahoma" pitchFamily="34" charset="0"/>
                      </a:endParaRPr>
                    </a:p>
                  </a:txBody>
                  <a:tcPr marL="26820" marR="26820" marT="0" marB="0" anchor="ctr">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solidFill>
                      <a:srgbClr val="F7FFCD"/>
                    </a:solidFill>
                  </a:tcPr>
                </a:tc>
              </a:tr>
              <a:tr h="488224">
                <a:tc>
                  <a:txBody>
                    <a:bodyPr/>
                    <a:lstStyle/>
                    <a:p>
                      <a:pPr marL="0" marR="0" algn="l">
                        <a:lnSpc>
                          <a:spcPct val="115000"/>
                        </a:lnSpc>
                        <a:spcBef>
                          <a:spcPts val="0"/>
                        </a:spcBef>
                        <a:spcAft>
                          <a:spcPts val="0"/>
                        </a:spcAft>
                      </a:pPr>
                      <a:r>
                        <a:rPr lang="en-US" sz="800" dirty="0" smtClean="0">
                          <a:solidFill>
                            <a:schemeClr val="tx1"/>
                          </a:solidFill>
                          <a:latin typeface="Tahoma" pitchFamily="34" charset="0"/>
                          <a:cs typeface="Tahoma" pitchFamily="34" charset="0"/>
                        </a:rPr>
                        <a:t>Ministry </a:t>
                      </a:r>
                      <a:r>
                        <a:rPr lang="en-US" sz="800" dirty="0">
                          <a:solidFill>
                            <a:schemeClr val="tx1"/>
                          </a:solidFill>
                          <a:latin typeface="Tahoma" pitchFamily="34" charset="0"/>
                          <a:cs typeface="Tahoma" pitchFamily="34" charset="0"/>
                        </a:rPr>
                        <a:t>of External Affairs (ITEC) &amp; Ministry of Finance, Dept. of Economic Affairs (Colombo Plan)</a:t>
                      </a:r>
                      <a:endParaRPr lang="en-US" sz="800" dirty="0">
                        <a:solidFill>
                          <a:schemeClr val="tx1"/>
                        </a:solidFill>
                        <a:latin typeface="Tahoma" pitchFamily="34" charset="0"/>
                        <a:ea typeface="Calibri"/>
                        <a:cs typeface="Tahoma" pitchFamily="34" charset="0"/>
                      </a:endParaRPr>
                    </a:p>
                  </a:txBody>
                  <a:tcPr marL="26820" marR="26820" marT="0" marB="0" anchor="ctr">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solidFill>
                      <a:schemeClr val="bg1"/>
                    </a:solidFill>
                  </a:tcPr>
                </a:tc>
                <a:tc>
                  <a:txBody>
                    <a:bodyPr/>
                    <a:lstStyle/>
                    <a:p>
                      <a:pPr marL="0" marR="0" algn="l">
                        <a:lnSpc>
                          <a:spcPct val="115000"/>
                        </a:lnSpc>
                        <a:spcBef>
                          <a:spcPts val="0"/>
                        </a:spcBef>
                        <a:spcAft>
                          <a:spcPts val="0"/>
                        </a:spcAft>
                      </a:pPr>
                      <a:r>
                        <a:rPr lang="en-US" sz="800" dirty="0" smtClean="0">
                          <a:solidFill>
                            <a:schemeClr val="tx1"/>
                          </a:solidFill>
                          <a:latin typeface="Tahoma" pitchFamily="34" charset="0"/>
                          <a:cs typeface="Tahoma" pitchFamily="34" charset="0"/>
                        </a:rPr>
                        <a:t>Training </a:t>
                      </a:r>
                      <a:r>
                        <a:rPr lang="en-US" sz="800" dirty="0">
                          <a:solidFill>
                            <a:schemeClr val="tx1"/>
                          </a:solidFill>
                          <a:latin typeface="Tahoma" pitchFamily="34" charset="0"/>
                          <a:cs typeface="Tahoma" pitchFamily="34" charset="0"/>
                        </a:rPr>
                        <a:t>programmes for Foreign Nationals on Flow Measurement and Instrumentation for Oil Gas &amp; Water utilities/industries</a:t>
                      </a:r>
                      <a:endParaRPr lang="en-US" sz="800" dirty="0">
                        <a:solidFill>
                          <a:schemeClr val="tx1"/>
                        </a:solidFill>
                        <a:latin typeface="Tahoma" pitchFamily="34" charset="0"/>
                        <a:ea typeface="Calibri"/>
                        <a:cs typeface="Tahoma" pitchFamily="34" charset="0"/>
                      </a:endParaRPr>
                    </a:p>
                  </a:txBody>
                  <a:tcPr marL="26820" marR="26820" marT="0" marB="0" anchor="ctr">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solidFill>
                      <a:schemeClr val="bg1"/>
                    </a:solidFill>
                  </a:tcPr>
                </a:tc>
              </a:tr>
              <a:tr h="650966">
                <a:tc>
                  <a:txBody>
                    <a:bodyPr/>
                    <a:lstStyle/>
                    <a:p>
                      <a:pPr marL="0" marR="0" algn="l">
                        <a:lnSpc>
                          <a:spcPct val="115000"/>
                        </a:lnSpc>
                        <a:spcBef>
                          <a:spcPts val="0"/>
                        </a:spcBef>
                        <a:spcAft>
                          <a:spcPts val="0"/>
                        </a:spcAft>
                      </a:pPr>
                      <a:r>
                        <a:rPr lang="en-US" sz="800" dirty="0" smtClean="0">
                          <a:solidFill>
                            <a:schemeClr val="tx1"/>
                          </a:solidFill>
                          <a:latin typeface="Tahoma" pitchFamily="34" charset="0"/>
                          <a:cs typeface="Tahoma" pitchFamily="34" charset="0"/>
                        </a:rPr>
                        <a:t>GCAS </a:t>
                      </a:r>
                      <a:r>
                        <a:rPr lang="en-US" sz="800" dirty="0">
                          <a:solidFill>
                            <a:schemeClr val="tx1"/>
                          </a:solidFill>
                          <a:latin typeface="Tahoma" pitchFamily="34" charset="0"/>
                          <a:cs typeface="Tahoma" pitchFamily="34" charset="0"/>
                        </a:rPr>
                        <a:t>Quality Certification Pvt. Ltd</a:t>
                      </a:r>
                      <a:endParaRPr lang="en-US" sz="800" dirty="0">
                        <a:solidFill>
                          <a:schemeClr val="tx1"/>
                        </a:solidFill>
                        <a:latin typeface="Tahoma" pitchFamily="34" charset="0"/>
                        <a:ea typeface="Calibri"/>
                        <a:cs typeface="Tahoma" pitchFamily="34" charset="0"/>
                      </a:endParaRPr>
                    </a:p>
                  </a:txBody>
                  <a:tcPr marL="26820" marR="26820" marT="0" marB="0" anchor="ctr">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solidFill>
                      <a:srgbClr val="F7FFCD"/>
                    </a:solidFill>
                  </a:tcPr>
                </a:tc>
                <a:tc>
                  <a:txBody>
                    <a:bodyPr/>
                    <a:lstStyle/>
                    <a:p>
                      <a:pPr marL="0" marR="0" algn="l">
                        <a:lnSpc>
                          <a:spcPct val="115000"/>
                        </a:lnSpc>
                        <a:spcBef>
                          <a:spcPts val="0"/>
                        </a:spcBef>
                        <a:spcAft>
                          <a:spcPts val="0"/>
                        </a:spcAft>
                      </a:pPr>
                      <a:r>
                        <a:rPr lang="en-US" sz="800" dirty="0" smtClean="0">
                          <a:solidFill>
                            <a:schemeClr val="tx1"/>
                          </a:solidFill>
                          <a:latin typeface="Tahoma" pitchFamily="34" charset="0"/>
                          <a:cs typeface="Tahoma" pitchFamily="34" charset="0"/>
                        </a:rPr>
                        <a:t>ISO </a:t>
                      </a:r>
                      <a:r>
                        <a:rPr lang="en-US" sz="800" dirty="0">
                          <a:solidFill>
                            <a:schemeClr val="tx1"/>
                          </a:solidFill>
                          <a:latin typeface="Tahoma" pitchFamily="34" charset="0"/>
                          <a:cs typeface="Tahoma" pitchFamily="34" charset="0"/>
                        </a:rPr>
                        <a:t>9001:2000 Certification in Calibration &amp; testing of fluid flow component, calibration of mechanical, electro technical, thermal instruments, flow calibration &amp; measurements at site, project consultancy &amp; implementation, professional training.</a:t>
                      </a:r>
                      <a:endParaRPr lang="en-US" sz="800" dirty="0">
                        <a:solidFill>
                          <a:schemeClr val="tx1"/>
                        </a:solidFill>
                        <a:latin typeface="Tahoma" pitchFamily="34" charset="0"/>
                        <a:ea typeface="Calibri"/>
                        <a:cs typeface="Tahoma" pitchFamily="34" charset="0"/>
                      </a:endParaRPr>
                    </a:p>
                  </a:txBody>
                  <a:tcPr marL="26820" marR="26820" marT="0" marB="0" anchor="ctr">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solidFill>
                      <a:srgbClr val="F7FFCD"/>
                    </a:solidFill>
                  </a:tcPr>
                </a:tc>
              </a:tr>
            </a:tbl>
          </a:graphicData>
        </a:graphic>
      </p:graphicFrame>
      <p:sp>
        <p:nvSpPr>
          <p:cNvPr id="18" name="TextBox 17"/>
          <p:cNvSpPr txBox="1"/>
          <p:nvPr/>
        </p:nvSpPr>
        <p:spPr>
          <a:xfrm>
            <a:off x="4191000" y="8153400"/>
            <a:ext cx="2503714" cy="1546412"/>
          </a:xfrm>
          <a:prstGeom prst="rect">
            <a:avLst/>
          </a:prstGeom>
        </p:spPr>
        <p:style>
          <a:lnRef idx="1">
            <a:schemeClr val="accent3"/>
          </a:lnRef>
          <a:fillRef idx="2">
            <a:schemeClr val="accent3"/>
          </a:fillRef>
          <a:effectRef idx="1">
            <a:schemeClr val="accent3"/>
          </a:effectRef>
          <a:fontRef idx="minor">
            <a:schemeClr val="dk1"/>
          </a:fontRef>
        </p:style>
        <p:txBody>
          <a:bodyPr wrap="square" lIns="68415" tIns="34208" rIns="68415" bIns="34208" rtlCol="0">
            <a:spAutoFit/>
          </a:bodyPr>
          <a:lstStyle/>
          <a:p>
            <a:pPr algn="just"/>
            <a:r>
              <a:rPr lang="en-US" sz="1300" b="1" dirty="0" smtClean="0">
                <a:solidFill>
                  <a:srgbClr val="FF3399"/>
                </a:solidFill>
                <a:effectLst>
                  <a:outerShdw blurRad="38100" dist="38100" dir="2700000" algn="tl">
                    <a:srgbClr val="000000">
                      <a:alpha val="43137"/>
                    </a:srgbClr>
                  </a:outerShdw>
                </a:effectLst>
                <a:latin typeface="Georgia" pitchFamily="18" charset="0"/>
              </a:rPr>
              <a:t>Registration</a:t>
            </a:r>
          </a:p>
          <a:p>
            <a:pPr algn="just"/>
            <a:endParaRPr lang="en-US" sz="800" dirty="0" smtClean="0">
              <a:solidFill>
                <a:srgbClr val="FF3399"/>
              </a:solidFill>
              <a:latin typeface="Century Gothic" pitchFamily="34" charset="0"/>
            </a:endParaRPr>
          </a:p>
          <a:p>
            <a:pPr algn="just"/>
            <a:r>
              <a:rPr lang="en-US" sz="800" b="1" dirty="0" smtClean="0">
                <a:solidFill>
                  <a:srgbClr val="0066FF"/>
                </a:solidFill>
                <a:latin typeface="Century Gothic" pitchFamily="34" charset="0"/>
              </a:rPr>
              <a:t>Registration for the training program can be confirmed by sending the details: Name, Designation, Organisation, Postal Address Email/Phone/Fax/Post to the address given below. The course fee is to be remitted in advance through crossed Demand Draft favoring  “Fluid Control Research Institute”, payable at Palakkad.  The registration must be completed on or before 30</a:t>
            </a:r>
            <a:r>
              <a:rPr lang="en-US" sz="800" b="1" baseline="30000" dirty="0" smtClean="0">
                <a:solidFill>
                  <a:srgbClr val="0066FF"/>
                </a:solidFill>
                <a:latin typeface="Century Gothic" pitchFamily="34" charset="0"/>
              </a:rPr>
              <a:t>th</a:t>
            </a:r>
            <a:r>
              <a:rPr lang="en-US" sz="800" b="1" dirty="0" smtClean="0">
                <a:solidFill>
                  <a:srgbClr val="0066FF"/>
                </a:solidFill>
                <a:latin typeface="Century Gothic" pitchFamily="34" charset="0"/>
              </a:rPr>
              <a:t> November 2021.</a:t>
            </a:r>
            <a:endParaRPr lang="en-US" sz="800" b="1" dirty="0">
              <a:solidFill>
                <a:srgbClr val="0066FF"/>
              </a:solidFill>
              <a:latin typeface="Century Gothic" pitchFamily="34" charset="0"/>
            </a:endParaRPr>
          </a:p>
        </p:txBody>
      </p:sp>
      <p:graphicFrame>
        <p:nvGraphicFramePr>
          <p:cNvPr id="20" name="Table 19"/>
          <p:cNvGraphicFramePr>
            <a:graphicFrameLocks noGrp="1"/>
          </p:cNvGraphicFramePr>
          <p:nvPr/>
        </p:nvGraphicFramePr>
        <p:xfrm>
          <a:off x="304800" y="4953000"/>
          <a:ext cx="3962400" cy="1626906"/>
        </p:xfrm>
        <a:graphic>
          <a:graphicData uri="http://schemas.openxmlformats.org/drawingml/2006/table">
            <a:tbl>
              <a:tblPr>
                <a:tableStyleId>{5940675A-B579-460E-94D1-54222C63F5DA}</a:tableStyleId>
              </a:tblPr>
              <a:tblGrid>
                <a:gridCol w="1676400"/>
                <a:gridCol w="2286000"/>
              </a:tblGrid>
              <a:tr h="307974">
                <a:tc>
                  <a:txBody>
                    <a:bodyPr/>
                    <a:lstStyle/>
                    <a:p>
                      <a:pPr marL="0" marR="164465" algn="l">
                        <a:lnSpc>
                          <a:spcPct val="115000"/>
                        </a:lnSpc>
                        <a:spcBef>
                          <a:spcPts val="0"/>
                        </a:spcBef>
                        <a:spcAft>
                          <a:spcPts val="0"/>
                        </a:spcAft>
                      </a:pPr>
                      <a:r>
                        <a:rPr lang="en-US" sz="800" dirty="0" smtClean="0">
                          <a:latin typeface="Tahoma" pitchFamily="34" charset="0"/>
                          <a:cs typeface="Tahoma" pitchFamily="34" charset="0"/>
                        </a:rPr>
                        <a:t>Isolation and Control </a:t>
                      </a:r>
                      <a:r>
                        <a:rPr lang="en-US" sz="800" dirty="0">
                          <a:latin typeface="Tahoma" pitchFamily="34" charset="0"/>
                          <a:cs typeface="Tahoma" pitchFamily="34" charset="0"/>
                        </a:rPr>
                        <a:t>Valves/Actuators</a:t>
                      </a:r>
                      <a:endParaRPr lang="en-US" sz="800" dirty="0">
                        <a:solidFill>
                          <a:schemeClr val="tx1"/>
                        </a:solidFill>
                        <a:latin typeface="Tahoma" pitchFamily="34" charset="0"/>
                        <a:ea typeface="Calibri"/>
                        <a:cs typeface="Tahoma" pitchFamily="34" charset="0"/>
                      </a:endParaRPr>
                    </a:p>
                  </a:txBody>
                  <a:tcPr marL="48986" marR="48986" marT="0" marB="0" anchor="ctr">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a:txBody>
                    <a:bodyPr/>
                    <a:lstStyle/>
                    <a:p>
                      <a:pPr marL="0" marR="164465" algn="l">
                        <a:lnSpc>
                          <a:spcPct val="115000"/>
                        </a:lnSpc>
                        <a:spcBef>
                          <a:spcPts val="0"/>
                        </a:spcBef>
                        <a:spcAft>
                          <a:spcPts val="0"/>
                        </a:spcAft>
                      </a:pPr>
                      <a:r>
                        <a:rPr lang="en-US" sz="800" dirty="0" err="1" smtClean="0">
                          <a:latin typeface="Tahoma" pitchFamily="34" charset="0"/>
                          <a:cs typeface="Tahoma" pitchFamily="34" charset="0"/>
                        </a:rPr>
                        <a:t>Cv</a:t>
                      </a:r>
                      <a:r>
                        <a:rPr lang="en-US" sz="800" dirty="0" smtClean="0">
                          <a:latin typeface="Tahoma" pitchFamily="34" charset="0"/>
                          <a:cs typeface="Tahoma" pitchFamily="34" charset="0"/>
                        </a:rPr>
                        <a:t>, FL, Seat leakage test, Fugitive emission, cryogenic testing, torque </a:t>
                      </a:r>
                      <a:endParaRPr lang="en-US" sz="800" dirty="0">
                        <a:solidFill>
                          <a:schemeClr val="tx1"/>
                        </a:solidFill>
                        <a:latin typeface="Tahoma" pitchFamily="34" charset="0"/>
                        <a:ea typeface="Calibri"/>
                        <a:cs typeface="Tahoma" pitchFamily="34" charset="0"/>
                      </a:endParaRPr>
                    </a:p>
                  </a:txBody>
                  <a:tcPr marL="48986" marR="48986" marT="0" marB="0" anchor="ctr">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r>
              <a:tr h="146797">
                <a:tc>
                  <a:txBody>
                    <a:bodyPr/>
                    <a:lstStyle/>
                    <a:p>
                      <a:pPr marL="0" marR="164465" algn="l">
                        <a:lnSpc>
                          <a:spcPct val="115000"/>
                        </a:lnSpc>
                        <a:spcBef>
                          <a:spcPts val="0"/>
                        </a:spcBef>
                        <a:spcAft>
                          <a:spcPts val="0"/>
                        </a:spcAft>
                      </a:pPr>
                      <a:r>
                        <a:rPr lang="en-US" sz="800" dirty="0">
                          <a:latin typeface="Tahoma" pitchFamily="34" charset="0"/>
                          <a:cs typeface="Tahoma" pitchFamily="34" charset="0"/>
                        </a:rPr>
                        <a:t>Water Meters</a:t>
                      </a:r>
                      <a:endParaRPr lang="en-US" sz="800" dirty="0">
                        <a:solidFill>
                          <a:schemeClr val="tx1"/>
                        </a:solidFill>
                        <a:latin typeface="Tahoma" pitchFamily="34" charset="0"/>
                        <a:ea typeface="Calibri"/>
                        <a:cs typeface="Tahoma" pitchFamily="34" charset="0"/>
                      </a:endParaRPr>
                    </a:p>
                  </a:txBody>
                  <a:tcPr marL="48986" marR="48986" marT="0" marB="0" anchor="ctr">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a:txBody>
                    <a:bodyPr/>
                    <a:lstStyle/>
                    <a:p>
                      <a:pPr marL="0" marR="164465" algn="l">
                        <a:lnSpc>
                          <a:spcPct val="115000"/>
                        </a:lnSpc>
                        <a:spcBef>
                          <a:spcPts val="0"/>
                        </a:spcBef>
                        <a:spcAft>
                          <a:spcPts val="0"/>
                        </a:spcAft>
                      </a:pPr>
                      <a:r>
                        <a:rPr lang="en-US" sz="800" dirty="0" smtClean="0">
                          <a:latin typeface="Tahoma" pitchFamily="34" charset="0"/>
                          <a:cs typeface="Tahoma" pitchFamily="34" charset="0"/>
                        </a:rPr>
                        <a:t>All test as per IS6784, IS779,IS2373, IS04064 </a:t>
                      </a:r>
                      <a:endParaRPr lang="en-US" sz="800" dirty="0">
                        <a:solidFill>
                          <a:schemeClr val="tx1"/>
                        </a:solidFill>
                        <a:latin typeface="Tahoma" pitchFamily="34" charset="0"/>
                        <a:ea typeface="Calibri"/>
                        <a:cs typeface="Tahoma" pitchFamily="34" charset="0"/>
                      </a:endParaRPr>
                    </a:p>
                  </a:txBody>
                  <a:tcPr marL="48986" marR="48986" marT="0" marB="0" anchor="ctr">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r>
              <a:tr h="146797">
                <a:tc>
                  <a:txBody>
                    <a:bodyPr/>
                    <a:lstStyle/>
                    <a:p>
                      <a:pPr marL="0" marR="164465" algn="l">
                        <a:lnSpc>
                          <a:spcPct val="115000"/>
                        </a:lnSpc>
                        <a:spcBef>
                          <a:spcPts val="0"/>
                        </a:spcBef>
                        <a:spcAft>
                          <a:spcPts val="0"/>
                        </a:spcAft>
                      </a:pPr>
                      <a:r>
                        <a:rPr lang="en-US" sz="800" dirty="0">
                          <a:latin typeface="Tahoma" pitchFamily="34" charset="0"/>
                          <a:cs typeface="Tahoma" pitchFamily="34" charset="0"/>
                        </a:rPr>
                        <a:t>Butterfly Valves &amp; Actuators</a:t>
                      </a:r>
                      <a:endParaRPr lang="en-US" sz="800" dirty="0">
                        <a:solidFill>
                          <a:schemeClr val="tx1"/>
                        </a:solidFill>
                        <a:latin typeface="Tahoma" pitchFamily="34" charset="0"/>
                        <a:ea typeface="Calibri"/>
                        <a:cs typeface="Tahoma" pitchFamily="34" charset="0"/>
                      </a:endParaRPr>
                    </a:p>
                  </a:txBody>
                  <a:tcPr marL="48986" marR="48986" marT="0" marB="0" anchor="ctr">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a:txBody>
                    <a:bodyPr/>
                    <a:lstStyle/>
                    <a:p>
                      <a:pPr marL="0" marR="164465" algn="l">
                        <a:lnSpc>
                          <a:spcPct val="115000"/>
                        </a:lnSpc>
                        <a:spcBef>
                          <a:spcPts val="0"/>
                        </a:spcBef>
                        <a:spcAft>
                          <a:spcPts val="0"/>
                        </a:spcAft>
                      </a:pPr>
                      <a:r>
                        <a:rPr lang="en-US" sz="800" dirty="0" smtClean="0">
                          <a:latin typeface="Tahoma" pitchFamily="34" charset="0"/>
                          <a:cs typeface="Tahoma" pitchFamily="34" charset="0"/>
                        </a:rPr>
                        <a:t>POD tests as per AWWA C504 &amp; C540</a:t>
                      </a:r>
                      <a:endParaRPr lang="en-US" sz="800" dirty="0">
                        <a:solidFill>
                          <a:schemeClr val="tx1"/>
                        </a:solidFill>
                        <a:latin typeface="Tahoma" pitchFamily="34" charset="0"/>
                        <a:ea typeface="Calibri"/>
                        <a:cs typeface="Tahoma" pitchFamily="34" charset="0"/>
                      </a:endParaRPr>
                    </a:p>
                  </a:txBody>
                  <a:tcPr marL="48986" marR="48986" marT="0" marB="0" anchor="ctr">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r>
              <a:tr h="146797">
                <a:tc>
                  <a:txBody>
                    <a:bodyPr/>
                    <a:lstStyle/>
                    <a:p>
                      <a:pPr marL="0" marR="164465" algn="l">
                        <a:lnSpc>
                          <a:spcPct val="115000"/>
                        </a:lnSpc>
                        <a:spcBef>
                          <a:spcPts val="0"/>
                        </a:spcBef>
                        <a:spcAft>
                          <a:spcPts val="0"/>
                        </a:spcAft>
                      </a:pPr>
                      <a:r>
                        <a:rPr lang="en-US" sz="800" dirty="0">
                          <a:latin typeface="Tahoma" pitchFamily="34" charset="0"/>
                          <a:cs typeface="Tahoma" pitchFamily="34" charset="0"/>
                        </a:rPr>
                        <a:t>Venting devices/air valves</a:t>
                      </a:r>
                      <a:endParaRPr lang="en-US" sz="800" dirty="0">
                        <a:solidFill>
                          <a:schemeClr val="tx1"/>
                        </a:solidFill>
                        <a:latin typeface="Tahoma" pitchFamily="34" charset="0"/>
                        <a:ea typeface="Calibri"/>
                        <a:cs typeface="Tahoma" pitchFamily="34" charset="0"/>
                      </a:endParaRPr>
                    </a:p>
                  </a:txBody>
                  <a:tcPr marL="48986" marR="48986" marT="0" marB="0" anchor="ctr">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a:txBody>
                    <a:bodyPr/>
                    <a:lstStyle/>
                    <a:p>
                      <a:pPr marL="0" marR="164465" algn="l">
                        <a:lnSpc>
                          <a:spcPct val="115000"/>
                        </a:lnSpc>
                        <a:spcBef>
                          <a:spcPts val="0"/>
                        </a:spcBef>
                        <a:spcAft>
                          <a:spcPts val="0"/>
                        </a:spcAft>
                      </a:pPr>
                      <a:r>
                        <a:rPr lang="en-US" sz="800" dirty="0" smtClean="0">
                          <a:latin typeface="Tahoma" pitchFamily="34" charset="0"/>
                          <a:cs typeface="Tahoma" pitchFamily="34" charset="0"/>
                        </a:rPr>
                        <a:t>API 2000</a:t>
                      </a:r>
                      <a:endParaRPr lang="en-US" sz="800" dirty="0">
                        <a:solidFill>
                          <a:schemeClr val="tx1"/>
                        </a:solidFill>
                        <a:latin typeface="Tahoma" pitchFamily="34" charset="0"/>
                        <a:ea typeface="Calibri"/>
                        <a:cs typeface="Tahoma" pitchFamily="34" charset="0"/>
                      </a:endParaRPr>
                    </a:p>
                  </a:txBody>
                  <a:tcPr marL="48986" marR="48986" marT="0" marB="0" anchor="ctr">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r>
              <a:tr h="146797">
                <a:tc>
                  <a:txBody>
                    <a:bodyPr/>
                    <a:lstStyle/>
                    <a:p>
                      <a:pPr marL="0" marR="0" algn="l">
                        <a:lnSpc>
                          <a:spcPct val="115000"/>
                        </a:lnSpc>
                        <a:spcBef>
                          <a:spcPts val="0"/>
                        </a:spcBef>
                        <a:spcAft>
                          <a:spcPts val="0"/>
                        </a:spcAft>
                      </a:pPr>
                      <a:r>
                        <a:rPr lang="en-US" sz="800" dirty="0">
                          <a:latin typeface="Tahoma" pitchFamily="34" charset="0"/>
                          <a:cs typeface="Tahoma" pitchFamily="34" charset="0"/>
                        </a:rPr>
                        <a:t>Safety Relief Valves</a:t>
                      </a:r>
                      <a:endParaRPr lang="en-US" sz="800" dirty="0">
                        <a:solidFill>
                          <a:schemeClr val="tx1"/>
                        </a:solidFill>
                        <a:latin typeface="Tahoma" pitchFamily="34" charset="0"/>
                        <a:ea typeface="Calibri"/>
                        <a:cs typeface="Tahoma" pitchFamily="34" charset="0"/>
                      </a:endParaRPr>
                    </a:p>
                  </a:txBody>
                  <a:tcPr marL="48986" marR="48986" marT="0" marB="0" anchor="ctr">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a:txBody>
                    <a:bodyPr/>
                    <a:lstStyle/>
                    <a:p>
                      <a:pPr marL="0" marR="164465" algn="l">
                        <a:lnSpc>
                          <a:spcPct val="115000"/>
                        </a:lnSpc>
                        <a:spcBef>
                          <a:spcPts val="0"/>
                        </a:spcBef>
                        <a:spcAft>
                          <a:spcPts val="0"/>
                        </a:spcAft>
                      </a:pPr>
                      <a:r>
                        <a:rPr lang="en-US" sz="800" dirty="0" smtClean="0">
                          <a:latin typeface="Tahoma" pitchFamily="34" charset="0"/>
                          <a:cs typeface="Tahoma" pitchFamily="34" charset="0"/>
                        </a:rPr>
                        <a:t>ASME PTC 25</a:t>
                      </a:r>
                      <a:endParaRPr lang="en-US" sz="800" dirty="0">
                        <a:solidFill>
                          <a:schemeClr val="tx1"/>
                        </a:solidFill>
                        <a:latin typeface="Tahoma" pitchFamily="34" charset="0"/>
                        <a:ea typeface="Calibri"/>
                        <a:cs typeface="Tahoma" pitchFamily="34" charset="0"/>
                      </a:endParaRPr>
                    </a:p>
                  </a:txBody>
                  <a:tcPr marL="48986" marR="48986" marT="0" marB="0" anchor="ctr">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r>
              <a:tr h="146797">
                <a:tc>
                  <a:txBody>
                    <a:bodyPr/>
                    <a:lstStyle/>
                    <a:p>
                      <a:pPr marL="0" marR="164465" algn="l">
                        <a:lnSpc>
                          <a:spcPct val="115000"/>
                        </a:lnSpc>
                        <a:spcBef>
                          <a:spcPts val="0"/>
                        </a:spcBef>
                        <a:spcAft>
                          <a:spcPts val="0"/>
                        </a:spcAft>
                      </a:pPr>
                      <a:r>
                        <a:rPr lang="en-US" sz="800" dirty="0">
                          <a:latin typeface="Tahoma" pitchFamily="34" charset="0"/>
                          <a:cs typeface="Tahoma" pitchFamily="34" charset="0"/>
                        </a:rPr>
                        <a:t>Gas Turbine Meters</a:t>
                      </a:r>
                      <a:endParaRPr lang="en-US" sz="800" dirty="0">
                        <a:solidFill>
                          <a:schemeClr val="tx1"/>
                        </a:solidFill>
                        <a:latin typeface="Tahoma" pitchFamily="34" charset="0"/>
                        <a:ea typeface="Calibri"/>
                        <a:cs typeface="Tahoma" pitchFamily="34" charset="0"/>
                      </a:endParaRPr>
                    </a:p>
                  </a:txBody>
                  <a:tcPr marL="48986" marR="48986" marT="0" marB="0" anchor="ctr">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a:txBody>
                    <a:bodyPr/>
                    <a:lstStyle/>
                    <a:p>
                      <a:pPr marL="0" marR="164465" algn="l">
                        <a:lnSpc>
                          <a:spcPct val="115000"/>
                        </a:lnSpc>
                        <a:spcBef>
                          <a:spcPts val="0"/>
                        </a:spcBef>
                        <a:spcAft>
                          <a:spcPts val="0"/>
                        </a:spcAft>
                      </a:pPr>
                      <a:r>
                        <a:rPr lang="en-US" sz="800" dirty="0" smtClean="0">
                          <a:latin typeface="Tahoma" pitchFamily="34" charset="0"/>
                          <a:cs typeface="Tahoma" pitchFamily="34" charset="0"/>
                        </a:rPr>
                        <a:t>OIMLR137-1 Model Approval</a:t>
                      </a:r>
                      <a:endParaRPr lang="en-US" sz="800" dirty="0">
                        <a:solidFill>
                          <a:schemeClr val="tx1"/>
                        </a:solidFill>
                        <a:latin typeface="Tahoma" pitchFamily="34" charset="0"/>
                        <a:ea typeface="Calibri"/>
                        <a:cs typeface="Tahoma" pitchFamily="34" charset="0"/>
                      </a:endParaRPr>
                    </a:p>
                  </a:txBody>
                  <a:tcPr marL="48986" marR="48986" marT="0" marB="0" anchor="ctr">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r>
              <a:tr h="146797">
                <a:tc>
                  <a:txBody>
                    <a:bodyPr/>
                    <a:lstStyle/>
                    <a:p>
                      <a:pPr marL="0" marR="164465" algn="l">
                        <a:lnSpc>
                          <a:spcPct val="115000"/>
                        </a:lnSpc>
                        <a:spcBef>
                          <a:spcPts val="0"/>
                        </a:spcBef>
                        <a:spcAft>
                          <a:spcPts val="0"/>
                        </a:spcAft>
                      </a:pPr>
                      <a:r>
                        <a:rPr lang="en-US" sz="800" dirty="0">
                          <a:latin typeface="Tahoma" pitchFamily="34" charset="0"/>
                          <a:cs typeface="Tahoma" pitchFamily="34" charset="0"/>
                        </a:rPr>
                        <a:t>Gas Regulators</a:t>
                      </a:r>
                      <a:endParaRPr lang="en-US" sz="800" dirty="0">
                        <a:solidFill>
                          <a:schemeClr val="tx1"/>
                        </a:solidFill>
                        <a:latin typeface="Tahoma" pitchFamily="34" charset="0"/>
                        <a:ea typeface="Calibri"/>
                        <a:cs typeface="Tahoma" pitchFamily="34" charset="0"/>
                      </a:endParaRPr>
                    </a:p>
                  </a:txBody>
                  <a:tcPr marL="48986" marR="48986" marT="0" marB="0" anchor="ctr">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a:txBody>
                    <a:bodyPr/>
                    <a:lstStyle/>
                    <a:p>
                      <a:pPr marL="0" marR="164465" algn="l">
                        <a:lnSpc>
                          <a:spcPct val="115000"/>
                        </a:lnSpc>
                        <a:spcBef>
                          <a:spcPts val="0"/>
                        </a:spcBef>
                        <a:spcAft>
                          <a:spcPts val="0"/>
                        </a:spcAft>
                      </a:pPr>
                      <a:r>
                        <a:rPr lang="en-US" sz="800" dirty="0" smtClean="0">
                          <a:latin typeface="Tahoma" pitchFamily="34" charset="0"/>
                          <a:cs typeface="Tahoma" pitchFamily="34" charset="0"/>
                        </a:rPr>
                        <a:t>BS EN 334</a:t>
                      </a:r>
                      <a:endParaRPr lang="en-US" sz="800" dirty="0">
                        <a:solidFill>
                          <a:schemeClr val="tx1"/>
                        </a:solidFill>
                        <a:latin typeface="Tahoma" pitchFamily="34" charset="0"/>
                        <a:ea typeface="Calibri"/>
                        <a:cs typeface="Tahoma" pitchFamily="34" charset="0"/>
                      </a:endParaRPr>
                    </a:p>
                  </a:txBody>
                  <a:tcPr marL="48986" marR="48986" marT="0" marB="0" anchor="ctr">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r>
              <a:tr h="146797">
                <a:tc>
                  <a:txBody>
                    <a:bodyPr/>
                    <a:lstStyle/>
                    <a:p>
                      <a:pPr marL="0" marR="164465" algn="l">
                        <a:lnSpc>
                          <a:spcPct val="115000"/>
                        </a:lnSpc>
                        <a:spcBef>
                          <a:spcPts val="0"/>
                        </a:spcBef>
                        <a:spcAft>
                          <a:spcPts val="0"/>
                        </a:spcAft>
                      </a:pPr>
                      <a:r>
                        <a:rPr lang="en-US" sz="800" dirty="0">
                          <a:latin typeface="Tahoma" pitchFamily="34" charset="0"/>
                          <a:cs typeface="Tahoma" pitchFamily="34" charset="0"/>
                        </a:rPr>
                        <a:t>Diaphragm Gas meters</a:t>
                      </a:r>
                      <a:endParaRPr lang="en-US" sz="800" dirty="0">
                        <a:solidFill>
                          <a:schemeClr val="tx1"/>
                        </a:solidFill>
                        <a:latin typeface="Tahoma" pitchFamily="34" charset="0"/>
                        <a:ea typeface="Calibri"/>
                        <a:cs typeface="Tahoma" pitchFamily="34" charset="0"/>
                      </a:endParaRPr>
                    </a:p>
                  </a:txBody>
                  <a:tcPr marL="48986" marR="48986" marT="0" marB="0" anchor="ctr">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a:txBody>
                    <a:bodyPr/>
                    <a:lstStyle/>
                    <a:p>
                      <a:pPr marL="0" marR="164465" algn="l">
                        <a:lnSpc>
                          <a:spcPct val="115000"/>
                        </a:lnSpc>
                        <a:spcBef>
                          <a:spcPts val="0"/>
                        </a:spcBef>
                        <a:spcAft>
                          <a:spcPts val="0"/>
                        </a:spcAft>
                      </a:pPr>
                      <a:r>
                        <a:rPr lang="en-US" sz="800" dirty="0" smtClean="0">
                          <a:latin typeface="Tahoma" pitchFamily="34" charset="0"/>
                          <a:cs typeface="Tahoma" pitchFamily="34" charset="0"/>
                        </a:rPr>
                        <a:t>BS EN 1359 Model Approval</a:t>
                      </a:r>
                      <a:endParaRPr lang="en-US" sz="800" dirty="0">
                        <a:solidFill>
                          <a:schemeClr val="tx1"/>
                        </a:solidFill>
                        <a:latin typeface="Tahoma" pitchFamily="34" charset="0"/>
                        <a:ea typeface="Calibri"/>
                        <a:cs typeface="Tahoma" pitchFamily="34" charset="0"/>
                      </a:endParaRPr>
                    </a:p>
                  </a:txBody>
                  <a:tcPr marL="48986" marR="48986" marT="0" marB="0" anchor="ctr">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r>
              <a:tr h="146797">
                <a:tc>
                  <a:txBody>
                    <a:bodyPr/>
                    <a:lstStyle/>
                    <a:p>
                      <a:pPr marL="0" marR="164465" algn="l">
                        <a:lnSpc>
                          <a:spcPct val="115000"/>
                        </a:lnSpc>
                        <a:spcBef>
                          <a:spcPts val="0"/>
                        </a:spcBef>
                        <a:spcAft>
                          <a:spcPts val="0"/>
                        </a:spcAft>
                      </a:pPr>
                      <a:r>
                        <a:rPr lang="en-US" sz="900" dirty="0" smtClean="0">
                          <a:solidFill>
                            <a:schemeClr val="tx1"/>
                          </a:solidFill>
                          <a:latin typeface="Century Gothic" pitchFamily="34" charset="0"/>
                          <a:ea typeface="Calibri"/>
                          <a:cs typeface="Times New Roman"/>
                        </a:rPr>
                        <a:t>Liquid Flow </a:t>
                      </a:r>
                      <a:r>
                        <a:rPr lang="en-US" sz="900" dirty="0" smtClean="0">
                          <a:solidFill>
                            <a:schemeClr val="tx1"/>
                          </a:solidFill>
                          <a:latin typeface="+mn-lt"/>
                          <a:ea typeface="Calibri"/>
                          <a:cs typeface="Times New Roman"/>
                        </a:rPr>
                        <a:t>Meters</a:t>
                      </a:r>
                      <a:r>
                        <a:rPr lang="en-US" sz="900" baseline="0" dirty="0" smtClean="0">
                          <a:solidFill>
                            <a:schemeClr val="tx1"/>
                          </a:solidFill>
                          <a:latin typeface="Century Gothic" pitchFamily="34" charset="0"/>
                          <a:ea typeface="Calibri"/>
                          <a:cs typeface="Times New Roman"/>
                        </a:rPr>
                        <a:t>  </a:t>
                      </a:r>
                      <a:r>
                        <a:rPr lang="en-US" sz="900" dirty="0" smtClean="0">
                          <a:solidFill>
                            <a:schemeClr val="tx1"/>
                          </a:solidFill>
                          <a:latin typeface="Century Gothic" pitchFamily="34" charset="0"/>
                          <a:ea typeface="Calibri"/>
                          <a:cs typeface="Times New Roman"/>
                        </a:rPr>
                        <a:t> </a:t>
                      </a:r>
                      <a:endParaRPr lang="en-US" sz="900" dirty="0">
                        <a:solidFill>
                          <a:schemeClr val="tx1"/>
                        </a:solidFill>
                        <a:latin typeface="Century Gothic" pitchFamily="34" charset="0"/>
                        <a:ea typeface="Calibri"/>
                        <a:cs typeface="Times New Roman"/>
                      </a:endParaRPr>
                    </a:p>
                  </a:txBody>
                  <a:tcPr marL="68580" marR="68580" marT="0" marB="0" anchor="ctr">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c>
                  <a:txBody>
                    <a:bodyPr/>
                    <a:lstStyle/>
                    <a:p>
                      <a:pPr marL="0" marR="164465" algn="l">
                        <a:lnSpc>
                          <a:spcPct val="115000"/>
                        </a:lnSpc>
                        <a:spcBef>
                          <a:spcPts val="0"/>
                        </a:spcBef>
                        <a:spcAft>
                          <a:spcPts val="0"/>
                        </a:spcAft>
                      </a:pPr>
                      <a:r>
                        <a:rPr lang="en-US" sz="900" dirty="0" smtClean="0">
                          <a:solidFill>
                            <a:schemeClr val="tx1"/>
                          </a:solidFill>
                          <a:latin typeface="Century Gothic" pitchFamily="34" charset="0"/>
                          <a:ea typeface="Calibri"/>
                          <a:cs typeface="Times New Roman"/>
                        </a:rPr>
                        <a:t>As</a:t>
                      </a:r>
                      <a:r>
                        <a:rPr lang="en-US" sz="900" baseline="0" dirty="0" smtClean="0">
                          <a:solidFill>
                            <a:schemeClr val="tx1"/>
                          </a:solidFill>
                          <a:latin typeface="Century Gothic" pitchFamily="34" charset="0"/>
                          <a:ea typeface="Calibri"/>
                          <a:cs typeface="Times New Roman"/>
                        </a:rPr>
                        <a:t> per relevant standards </a:t>
                      </a:r>
                      <a:endParaRPr lang="en-US" sz="900" dirty="0">
                        <a:solidFill>
                          <a:schemeClr val="tx1"/>
                        </a:solidFill>
                        <a:latin typeface="Century Gothic" pitchFamily="34" charset="0"/>
                        <a:ea typeface="Calibri"/>
                        <a:cs typeface="Times New Roman"/>
                      </a:endParaRPr>
                    </a:p>
                  </a:txBody>
                  <a:tcPr marL="68580" marR="68580" marT="0" marB="0" anchor="ctr">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r>
            </a:tbl>
          </a:graphicData>
        </a:graphic>
      </p:graphicFrame>
      <p:sp>
        <p:nvSpPr>
          <p:cNvPr id="21" name="Rectangle 20"/>
          <p:cNvSpPr/>
          <p:nvPr/>
        </p:nvSpPr>
        <p:spPr>
          <a:xfrm>
            <a:off x="304800" y="4607661"/>
            <a:ext cx="3962400" cy="269139"/>
          </a:xfrm>
          <a:prstGeom prst="rect">
            <a:avLst/>
          </a:prstGeom>
          <a:noFill/>
        </p:spPr>
        <p:txBody>
          <a:bodyPr wrap="square" lIns="68415" tIns="34208" rIns="68415" bIns="34208">
            <a:spAutoFit/>
          </a:bodyPr>
          <a:lstStyle/>
          <a:p>
            <a:r>
              <a:rPr lang="en-US" sz="1300" b="1" dirty="0" smtClean="0">
                <a:solidFill>
                  <a:srgbClr val="FF3399"/>
                </a:solidFill>
                <a:effectLst>
                  <a:outerShdw blurRad="38100" dist="38100" dir="2700000" algn="tl">
                    <a:srgbClr val="000000">
                      <a:alpha val="43137"/>
                    </a:srgbClr>
                  </a:outerShdw>
                </a:effectLst>
                <a:latin typeface="Georgia" pitchFamily="18" charset="0"/>
              </a:rPr>
              <a:t>NABL Approved Test Facilities</a:t>
            </a:r>
            <a:endParaRPr lang="en-US" sz="1300" b="1" dirty="0">
              <a:solidFill>
                <a:srgbClr val="FF3399"/>
              </a:solidFill>
              <a:effectLst>
                <a:outerShdw blurRad="38100" dist="38100" dir="2700000" algn="tl">
                  <a:srgbClr val="000000">
                    <a:alpha val="43137"/>
                  </a:srgbClr>
                </a:outerShdw>
              </a:effectLst>
              <a:latin typeface="Georgia" pitchFamily="18" charset="0"/>
            </a:endParaRPr>
          </a:p>
        </p:txBody>
      </p:sp>
      <p:sp>
        <p:nvSpPr>
          <p:cNvPr id="22" name="TextBox 21"/>
          <p:cNvSpPr txBox="1"/>
          <p:nvPr/>
        </p:nvSpPr>
        <p:spPr>
          <a:xfrm>
            <a:off x="152401" y="8305800"/>
            <a:ext cx="3886200" cy="1315579"/>
          </a:xfrm>
          <a:prstGeom prst="rect">
            <a:avLst/>
          </a:prstGeom>
        </p:spPr>
        <p:style>
          <a:lnRef idx="1">
            <a:schemeClr val="accent6"/>
          </a:lnRef>
          <a:fillRef idx="2">
            <a:schemeClr val="accent6"/>
          </a:fillRef>
          <a:effectRef idx="1">
            <a:schemeClr val="accent6"/>
          </a:effectRef>
          <a:fontRef idx="minor">
            <a:schemeClr val="dk1"/>
          </a:fontRef>
        </p:style>
        <p:txBody>
          <a:bodyPr wrap="square" lIns="68415" tIns="34208" rIns="68415" bIns="34208" rtlCol="0">
            <a:spAutoFit/>
          </a:bodyPr>
          <a:lstStyle/>
          <a:p>
            <a:pPr marL="85519" algn="ctr"/>
            <a:r>
              <a:rPr lang="en-US" sz="900" b="1" i="1" dirty="0" smtClean="0">
                <a:latin typeface="Century Gothic" pitchFamily="34" charset="0"/>
              </a:rPr>
              <a:t>For further information &amp; Registration, please contact:</a:t>
            </a:r>
          </a:p>
          <a:p>
            <a:pPr marL="85519" algn="ctr"/>
            <a:endParaRPr lang="en-US" sz="900" b="1" i="1" dirty="0" smtClean="0">
              <a:latin typeface="Century Gothic" pitchFamily="34" charset="0"/>
            </a:endParaRPr>
          </a:p>
          <a:p>
            <a:pPr marL="256558" algn="ctr"/>
            <a:r>
              <a:rPr lang="en-US" sz="900" b="1" i="1" dirty="0" smtClean="0">
                <a:latin typeface="Century Gothic" pitchFamily="34" charset="0"/>
              </a:rPr>
              <a:t>Head Training,</a:t>
            </a:r>
          </a:p>
          <a:p>
            <a:pPr marL="256558" algn="ctr"/>
            <a:r>
              <a:rPr lang="en-US" sz="900" b="1" i="1" dirty="0" smtClean="0">
                <a:latin typeface="Century Gothic" pitchFamily="34" charset="0"/>
              </a:rPr>
              <a:t>Fluid Control Research Institute</a:t>
            </a:r>
          </a:p>
          <a:p>
            <a:pPr marL="256558" algn="ctr"/>
            <a:r>
              <a:rPr lang="en-US" sz="900" b="1" i="1" dirty="0" smtClean="0">
                <a:latin typeface="Century Gothic" pitchFamily="34" charset="0"/>
              </a:rPr>
              <a:t>Kanjikode West, Palakkad-678623, Kerala, India</a:t>
            </a:r>
          </a:p>
          <a:p>
            <a:pPr marL="256558" algn="ctr"/>
            <a:r>
              <a:rPr lang="en-US" sz="900" b="1" i="1" dirty="0" smtClean="0">
                <a:latin typeface="Century Gothic" pitchFamily="34" charset="0"/>
              </a:rPr>
              <a:t>Telephone: 0491-2566206, 2566120, </a:t>
            </a:r>
          </a:p>
          <a:p>
            <a:pPr marL="256558" algn="ctr"/>
            <a:r>
              <a:rPr lang="en-US" sz="900" b="1" i="1" dirty="0" smtClean="0">
                <a:latin typeface="Century Gothic" pitchFamily="34" charset="0"/>
              </a:rPr>
              <a:t>Fax: 0491-2566326</a:t>
            </a:r>
          </a:p>
          <a:p>
            <a:pPr marL="256558" algn="ctr"/>
            <a:r>
              <a:rPr lang="en-US" sz="900" b="1" i="1" dirty="0" smtClean="0">
                <a:latin typeface="Century Gothic" pitchFamily="34" charset="0"/>
              </a:rPr>
              <a:t>Email: training@fcriindia.com </a:t>
            </a:r>
          </a:p>
          <a:p>
            <a:pPr marL="256558" algn="ctr"/>
            <a:r>
              <a:rPr lang="en-US" sz="900" b="1" i="1" dirty="0" smtClean="0">
                <a:latin typeface="Century Gothic" pitchFamily="34" charset="0"/>
              </a:rPr>
              <a:t>Website: www.fcriindia.com</a:t>
            </a:r>
            <a:endParaRPr lang="en-US" sz="900" b="1" i="1" dirty="0">
              <a:latin typeface="Century Gothic" pitchFamily="34" charset="0"/>
            </a:endParaRPr>
          </a:p>
        </p:txBody>
      </p:sp>
      <p:sp>
        <p:nvSpPr>
          <p:cNvPr id="23" name="Rectangle 22"/>
          <p:cNvSpPr/>
          <p:nvPr/>
        </p:nvSpPr>
        <p:spPr>
          <a:xfrm>
            <a:off x="304800" y="6553200"/>
            <a:ext cx="3962400" cy="269139"/>
          </a:xfrm>
          <a:prstGeom prst="rect">
            <a:avLst/>
          </a:prstGeom>
          <a:noFill/>
        </p:spPr>
        <p:txBody>
          <a:bodyPr wrap="square" lIns="68415" tIns="34208" rIns="68415" bIns="34208">
            <a:spAutoFit/>
          </a:bodyPr>
          <a:lstStyle/>
          <a:p>
            <a:r>
              <a:rPr lang="en-US" sz="1300" b="1" dirty="0" smtClean="0">
                <a:solidFill>
                  <a:srgbClr val="FF3399"/>
                </a:solidFill>
                <a:effectLst>
                  <a:outerShdw blurRad="38100" dist="38100" dir="2700000" algn="tl">
                    <a:srgbClr val="000000">
                      <a:alpha val="43137"/>
                    </a:srgbClr>
                  </a:outerShdw>
                </a:effectLst>
                <a:latin typeface="Georgia" pitchFamily="18" charset="0"/>
              </a:rPr>
              <a:t>Other Tests</a:t>
            </a:r>
            <a:endParaRPr lang="en-US" sz="1300" b="1" dirty="0">
              <a:solidFill>
                <a:srgbClr val="FF3399"/>
              </a:solidFill>
              <a:effectLst>
                <a:outerShdw blurRad="38100" dist="38100" dir="2700000" algn="tl">
                  <a:srgbClr val="000000">
                    <a:alpha val="43137"/>
                  </a:srgbClr>
                </a:outerShdw>
              </a:effectLst>
              <a:latin typeface="Georgia" pitchFamily="18" charset="0"/>
            </a:endParaRPr>
          </a:p>
        </p:txBody>
      </p:sp>
      <p:graphicFrame>
        <p:nvGraphicFramePr>
          <p:cNvPr id="24" name="Table 23"/>
          <p:cNvGraphicFramePr>
            <a:graphicFrameLocks noGrp="1"/>
          </p:cNvGraphicFramePr>
          <p:nvPr/>
        </p:nvGraphicFramePr>
        <p:xfrm>
          <a:off x="228600" y="6858000"/>
          <a:ext cx="3962400" cy="911448"/>
        </p:xfrm>
        <a:graphic>
          <a:graphicData uri="http://schemas.openxmlformats.org/drawingml/2006/table">
            <a:tbl>
              <a:tblPr>
                <a:tableStyleId>{5940675A-B579-460E-94D1-54222C63F5DA}</a:tableStyleId>
              </a:tblPr>
              <a:tblGrid>
                <a:gridCol w="3962400"/>
              </a:tblGrid>
              <a:tr h="300657">
                <a:tc>
                  <a:txBody>
                    <a:bodyPr/>
                    <a:lstStyle/>
                    <a:p>
                      <a:pPr marL="0" marR="164465" algn="l">
                        <a:lnSpc>
                          <a:spcPct val="115000"/>
                        </a:lnSpc>
                        <a:spcBef>
                          <a:spcPts val="0"/>
                        </a:spcBef>
                        <a:spcAft>
                          <a:spcPts val="0"/>
                        </a:spcAft>
                      </a:pPr>
                      <a:r>
                        <a:rPr lang="en-US" sz="900" dirty="0" smtClean="0">
                          <a:latin typeface="Tahoma" pitchFamily="34" charset="0"/>
                          <a:cs typeface="Tahoma" pitchFamily="34" charset="0"/>
                        </a:rPr>
                        <a:t>Life</a:t>
                      </a:r>
                      <a:r>
                        <a:rPr lang="en-US" sz="900" baseline="0" dirty="0" smtClean="0">
                          <a:latin typeface="Tahoma" pitchFamily="34" charset="0"/>
                          <a:cs typeface="Tahoma" pitchFamily="34" charset="0"/>
                        </a:rPr>
                        <a:t> Cycle Tests &amp; Cavitation Tests for valves</a:t>
                      </a:r>
                      <a:endParaRPr lang="en-US" sz="900" dirty="0">
                        <a:solidFill>
                          <a:schemeClr val="tx1"/>
                        </a:solidFill>
                        <a:latin typeface="Tahoma" pitchFamily="34" charset="0"/>
                        <a:ea typeface="Calibri"/>
                        <a:cs typeface="Tahoma" pitchFamily="34" charset="0"/>
                      </a:endParaRPr>
                    </a:p>
                  </a:txBody>
                  <a:tcPr marL="48986" marR="48986" marT="0" marB="0" anchor="ctr">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r>
              <a:tr h="295323">
                <a:tc>
                  <a:txBody>
                    <a:bodyPr/>
                    <a:lstStyle/>
                    <a:p>
                      <a:pPr marL="0" marR="164465" algn="l">
                        <a:lnSpc>
                          <a:spcPct val="115000"/>
                        </a:lnSpc>
                        <a:spcBef>
                          <a:spcPts val="0"/>
                        </a:spcBef>
                        <a:spcAft>
                          <a:spcPts val="0"/>
                        </a:spcAft>
                      </a:pPr>
                      <a:r>
                        <a:rPr lang="en-US" sz="900" dirty="0" smtClean="0">
                          <a:solidFill>
                            <a:schemeClr val="tx1"/>
                          </a:solidFill>
                          <a:latin typeface="Tahoma" pitchFamily="34" charset="0"/>
                          <a:ea typeface="Calibri"/>
                          <a:cs typeface="Tahoma" pitchFamily="34" charset="0"/>
                        </a:rPr>
                        <a:t>Proof</a:t>
                      </a:r>
                      <a:r>
                        <a:rPr lang="en-US" sz="900" baseline="0" dirty="0" smtClean="0">
                          <a:solidFill>
                            <a:schemeClr val="tx1"/>
                          </a:solidFill>
                          <a:latin typeface="Tahoma" pitchFamily="34" charset="0"/>
                          <a:ea typeface="Calibri"/>
                          <a:cs typeface="Tahoma" pitchFamily="34" charset="0"/>
                        </a:rPr>
                        <a:t> of Design Tests</a:t>
                      </a:r>
                      <a:endParaRPr lang="en-US" sz="900" dirty="0">
                        <a:solidFill>
                          <a:schemeClr val="tx1"/>
                        </a:solidFill>
                        <a:latin typeface="Tahoma" pitchFamily="34" charset="0"/>
                        <a:ea typeface="Calibri"/>
                        <a:cs typeface="Tahoma" pitchFamily="34" charset="0"/>
                      </a:endParaRPr>
                    </a:p>
                  </a:txBody>
                  <a:tcPr marL="48986" marR="48986" marT="0" marB="0" anchor="ctr">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r>
              <a:tr h="148257">
                <a:tc>
                  <a:txBody>
                    <a:bodyPr/>
                    <a:lstStyle/>
                    <a:p>
                      <a:pPr marL="0" marR="164465" algn="l">
                        <a:lnSpc>
                          <a:spcPct val="115000"/>
                        </a:lnSpc>
                        <a:spcBef>
                          <a:spcPts val="0"/>
                        </a:spcBef>
                        <a:spcAft>
                          <a:spcPts val="0"/>
                        </a:spcAft>
                      </a:pPr>
                      <a:r>
                        <a:rPr lang="en-US" sz="900" dirty="0" smtClean="0">
                          <a:solidFill>
                            <a:schemeClr val="tx1"/>
                          </a:solidFill>
                          <a:latin typeface="Tahoma" pitchFamily="34" charset="0"/>
                          <a:ea typeface="Calibri"/>
                          <a:cs typeface="Tahoma" pitchFamily="34" charset="0"/>
                        </a:rPr>
                        <a:t>Life cycle and performance tests for air release</a:t>
                      </a:r>
                      <a:r>
                        <a:rPr lang="en-US" sz="900" baseline="0" dirty="0" smtClean="0">
                          <a:solidFill>
                            <a:schemeClr val="tx1"/>
                          </a:solidFill>
                          <a:latin typeface="Tahoma" pitchFamily="34" charset="0"/>
                          <a:ea typeface="Calibri"/>
                          <a:cs typeface="Tahoma" pitchFamily="34" charset="0"/>
                        </a:rPr>
                        <a:t> / Non return / Safety relief valves</a:t>
                      </a:r>
                      <a:endParaRPr lang="en-US" sz="900" dirty="0">
                        <a:solidFill>
                          <a:schemeClr val="tx1"/>
                        </a:solidFill>
                        <a:latin typeface="Tahoma" pitchFamily="34" charset="0"/>
                        <a:ea typeface="Calibri"/>
                        <a:cs typeface="Tahoma" pitchFamily="34" charset="0"/>
                      </a:endParaRPr>
                    </a:p>
                  </a:txBody>
                  <a:tcPr marL="48986" marR="48986" marT="0" marB="0" anchor="ctr">
                    <a:lnL w="12700" cap="flat" cmpd="sng" algn="ctr">
                      <a:solidFill>
                        <a:srgbClr val="FF6600"/>
                      </a:solidFill>
                      <a:prstDash val="solid"/>
                      <a:round/>
                      <a:headEnd type="none" w="med" len="med"/>
                      <a:tailEnd type="none" w="med" len="med"/>
                    </a:lnL>
                    <a:lnR w="12700" cap="flat" cmpd="sng" algn="ctr">
                      <a:solidFill>
                        <a:srgbClr val="FF6600"/>
                      </a:solidFill>
                      <a:prstDash val="solid"/>
                      <a:round/>
                      <a:headEnd type="none" w="med" len="med"/>
                      <a:tailEnd type="none" w="med" len="med"/>
                    </a:lnR>
                    <a:lnT w="12700" cap="flat" cmpd="sng" algn="ctr">
                      <a:solidFill>
                        <a:srgbClr val="FF6600"/>
                      </a:solidFill>
                      <a:prstDash val="solid"/>
                      <a:round/>
                      <a:headEnd type="none" w="med" len="med"/>
                      <a:tailEnd type="none" w="med" len="med"/>
                    </a:lnT>
                    <a:lnB w="12700" cap="flat" cmpd="sng" algn="ctr">
                      <a:solidFill>
                        <a:srgbClr val="FF6600"/>
                      </a:solidFill>
                      <a:prstDash val="solid"/>
                      <a:round/>
                      <a:headEnd type="none" w="med" len="med"/>
                      <a:tailEnd type="none" w="med" len="med"/>
                    </a:lnB>
                  </a:tcPr>
                </a:tc>
              </a:tr>
            </a:tbl>
          </a:graphicData>
        </a:graphic>
      </p:graphicFrame>
      <p:pic>
        <p:nvPicPr>
          <p:cNvPr id="13" name="Picture 12" descr="images.jpg"/>
          <p:cNvPicPr>
            <a:picLocks noGrp="1" noChangeAspect="1"/>
          </p:cNvPicPr>
          <p:nvPr isPhoto="1"/>
        </p:nvPicPr>
        <p:blipFill>
          <a:blip r:embed="rId2" cstate="print">
            <a:lum bright="20000" contrast="20000"/>
          </a:blip>
          <a:stretch>
            <a:fillRect/>
          </a:stretch>
        </p:blipFill>
        <p:spPr>
          <a:xfrm>
            <a:off x="4724400" y="5181600"/>
            <a:ext cx="1905000" cy="2133600"/>
          </a:xfrm>
          <a:prstGeom prst="rect">
            <a:avLst/>
          </a:prstGeom>
          <a:solidFill>
            <a:srgbClr val="FFFFFF">
              <a:shade val="85000"/>
            </a:srgbClr>
          </a:solidFill>
          <a:ln w="88900" cap="sq">
            <a:solidFill>
              <a:srgbClr val="FF3399"/>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1755</TotalTime>
  <Words>1949</Words>
  <Application>Microsoft Office PowerPoint</Application>
  <PresentationFormat>A4 Paper (210x297 mm)</PresentationFormat>
  <Paragraphs>306</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Slide 1</vt:lpstr>
      <vt:lpstr>Slide 2</vt:lpstr>
      <vt:lpstr>Slide 3</vt:lpstr>
      <vt:lpstr>Slide 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Chitra</dc:creator>
  <cp:lastModifiedBy>Training-Fcri</cp:lastModifiedBy>
  <cp:revision>380</cp:revision>
  <dcterms:created xsi:type="dcterms:W3CDTF">2013-10-03T11:01:22Z</dcterms:created>
  <dcterms:modified xsi:type="dcterms:W3CDTF">2021-08-23T06:20:45Z</dcterms:modified>
</cp:coreProperties>
</file>